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13"/>
  </p:notesMasterIdLst>
  <p:handoutMasterIdLst>
    <p:handoutMasterId r:id="rId14"/>
  </p:handoutMasterIdLst>
  <p:sldIdLst>
    <p:sldId id="280" r:id="rId2"/>
    <p:sldId id="257" r:id="rId3"/>
    <p:sldId id="348" r:id="rId4"/>
    <p:sldId id="336" r:id="rId5"/>
    <p:sldId id="418" r:id="rId6"/>
    <p:sldId id="415" r:id="rId7"/>
    <p:sldId id="416" r:id="rId8"/>
    <p:sldId id="420" r:id="rId9"/>
    <p:sldId id="421" r:id="rId10"/>
    <p:sldId id="417" r:id="rId11"/>
    <p:sldId id="413" r:id="rId12"/>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brie, Roble (TCIC)" initials="SR(" lastIdx="5" clrIdx="2">
    <p:extLst>
      <p:ext uri="{19B8F6BF-5375-455C-9EA6-DF929625EA0E}">
        <p15:presenceInfo xmlns:p15="http://schemas.microsoft.com/office/powerpoint/2012/main" userId="S-1-5-21-2107199734-1002509562-578033828-46136" providerId="AD"/>
      </p:ext>
    </p:extLst>
  </p:cmAuthor>
  <p:cmAuthor id="2" name="Paglietti, Lisa (TCIA)" initials="PL(" lastIdx="2" clrIdx="1">
    <p:extLst>
      <p:ext uri="{19B8F6BF-5375-455C-9EA6-DF929625EA0E}">
        <p15:presenceInfo xmlns:p15="http://schemas.microsoft.com/office/powerpoint/2012/main" userId="S-1-5-21-2107199734-1002509562-578033828-59716" providerId="AD"/>
      </p:ext>
    </p:extLst>
  </p:cmAuthor>
  <p:cmAuthor id="3" name="Tomatis, Florent (CFIC)" initials="TF(" lastIdx="5" clrIdx="3">
    <p:extLst>
      <p:ext uri="{19B8F6BF-5375-455C-9EA6-DF929625EA0E}">
        <p15:presenceInfo xmlns:p15="http://schemas.microsoft.com/office/powerpoint/2012/main" userId="S::florent.tomatis@fao.org::7a4a024d-0bb0-4cee-895b-2758d74222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DC5D"/>
    <a:srgbClr val="CED2DC"/>
    <a:srgbClr val="FFF5E1"/>
    <a:srgbClr val="FFCC66"/>
    <a:srgbClr val="C00000"/>
    <a:srgbClr val="FFCCFF"/>
    <a:srgbClr val="E8EA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5049E4-8B81-4B46-825E-A5BAF59BD161}" v="4" dt="2023-01-25T14:54:23.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48" autoAdjust="0"/>
    <p:restoredTop sz="92653" autoAdjust="0"/>
  </p:normalViewPr>
  <p:slideViewPr>
    <p:cSldViewPr>
      <p:cViewPr varScale="1">
        <p:scale>
          <a:sx n="67" d="100"/>
          <a:sy n="67" d="100"/>
        </p:scale>
        <p:origin x="1320"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23-01-25T15:46:46.612" idx="2">
    <p:pos x="10" y="10"/>
    <p:text>You can already give the names of the selected ports here I think</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D3AF96-12DF-453E-95E9-06DBA146AAFC}"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48D59F87-AE4C-424A-9BAC-D33CD14D6BD7}">
      <dgm:prSet phldrT="[Text]"/>
      <dgm:spPr>
        <a:solidFill>
          <a:srgbClr val="30DC5D"/>
        </a:solidFill>
      </dgm:spPr>
      <dgm:t>
        <a:bodyPr/>
        <a:lstStyle/>
        <a:p>
          <a:r>
            <a:rPr lang="en-GB" dirty="0"/>
            <a:t>Signing of the CDB- FAO agreement</a:t>
          </a:r>
        </a:p>
        <a:p>
          <a:r>
            <a:rPr lang="en-GB" dirty="0"/>
            <a:t>December 2022</a:t>
          </a:r>
          <a:endParaRPr lang="en-US" dirty="0"/>
        </a:p>
      </dgm:t>
    </dgm:pt>
    <dgm:pt modelId="{6CEAF4C5-8726-4F6E-837C-05C70D250FDE}" type="parTrans" cxnId="{17E89548-E272-44E4-81D1-C74C9B92FB11}">
      <dgm:prSet/>
      <dgm:spPr/>
      <dgm:t>
        <a:bodyPr/>
        <a:lstStyle/>
        <a:p>
          <a:endParaRPr lang="en-US"/>
        </a:p>
      </dgm:t>
    </dgm:pt>
    <dgm:pt modelId="{717C3AE1-85BA-4855-AEF9-A8F670EF954D}" type="sibTrans" cxnId="{17E89548-E272-44E4-81D1-C74C9B92FB11}">
      <dgm:prSet/>
      <dgm:spPr/>
      <dgm:t>
        <a:bodyPr/>
        <a:lstStyle/>
        <a:p>
          <a:endParaRPr lang="en-US"/>
        </a:p>
      </dgm:t>
    </dgm:pt>
    <dgm:pt modelId="{15C1FE09-BB34-437E-A2E9-BB85495D8CF6}">
      <dgm:prSet phldrT="[Text]"/>
      <dgm:spPr>
        <a:solidFill>
          <a:srgbClr val="FFC000"/>
        </a:solidFill>
      </dgm:spPr>
      <dgm:t>
        <a:bodyPr/>
        <a:lstStyle/>
        <a:p>
          <a:pPr algn="ctr"/>
          <a:r>
            <a:rPr lang="en-GB" dirty="0"/>
            <a:t>January 2023 recruitment of   consultants 	</a:t>
          </a:r>
          <a:endParaRPr lang="en-US" dirty="0"/>
        </a:p>
      </dgm:t>
    </dgm:pt>
    <dgm:pt modelId="{3E3277B5-8932-4341-A9AD-D55264194920}" type="parTrans" cxnId="{62DD662D-57E1-45AE-A483-4644D4665F77}">
      <dgm:prSet/>
      <dgm:spPr/>
      <dgm:t>
        <a:bodyPr/>
        <a:lstStyle/>
        <a:p>
          <a:endParaRPr lang="en-US"/>
        </a:p>
      </dgm:t>
    </dgm:pt>
    <dgm:pt modelId="{00E54B53-FDBE-4094-9939-CD09F7647FAB}" type="sibTrans" cxnId="{62DD662D-57E1-45AE-A483-4644D4665F77}">
      <dgm:prSet/>
      <dgm:spPr/>
      <dgm:t>
        <a:bodyPr/>
        <a:lstStyle/>
        <a:p>
          <a:endParaRPr lang="en-US"/>
        </a:p>
      </dgm:t>
    </dgm:pt>
    <dgm:pt modelId="{F59F148D-846A-4732-A492-39B012DD5009}">
      <dgm:prSet phldrT="[Text]"/>
      <dgm:spPr/>
      <dgm:t>
        <a:bodyPr/>
        <a:lstStyle/>
        <a:p>
          <a:r>
            <a:rPr lang="en-GB" dirty="0"/>
            <a:t>February 15</a:t>
          </a:r>
          <a:r>
            <a:rPr lang="en-GB" baseline="30000" dirty="0"/>
            <a:t>th</a:t>
          </a:r>
          <a:r>
            <a:rPr lang="en-GB" dirty="0"/>
            <a:t>  Detailed Methodology for review</a:t>
          </a:r>
          <a:endParaRPr lang="en-US" dirty="0"/>
        </a:p>
      </dgm:t>
    </dgm:pt>
    <dgm:pt modelId="{F2EF75FD-B812-4D9E-8C15-2E9C7C6E9251}" type="parTrans" cxnId="{0FAB5ACD-D8A9-4E0E-9621-407FC0ED6211}">
      <dgm:prSet/>
      <dgm:spPr/>
      <dgm:t>
        <a:bodyPr/>
        <a:lstStyle/>
        <a:p>
          <a:endParaRPr lang="en-US"/>
        </a:p>
      </dgm:t>
    </dgm:pt>
    <dgm:pt modelId="{432B18C6-4E33-4B73-99E2-55D2854F398F}" type="sibTrans" cxnId="{0FAB5ACD-D8A9-4E0E-9621-407FC0ED6211}">
      <dgm:prSet/>
      <dgm:spPr/>
      <dgm:t>
        <a:bodyPr/>
        <a:lstStyle/>
        <a:p>
          <a:endParaRPr lang="en-US"/>
        </a:p>
      </dgm:t>
    </dgm:pt>
    <dgm:pt modelId="{D51C2641-0205-4D66-9BEC-CAA7C4E5F6DC}">
      <dgm:prSet phldrT="[Text]"/>
      <dgm:spPr/>
      <dgm:t>
        <a:bodyPr/>
        <a:lstStyle/>
        <a:p>
          <a:r>
            <a:rPr lang="en-GB" dirty="0"/>
            <a:t>February  Technical work starts to selected ports and vessels assessment	</a:t>
          </a:r>
          <a:endParaRPr lang="en-US" dirty="0"/>
        </a:p>
      </dgm:t>
    </dgm:pt>
    <dgm:pt modelId="{9FB0124E-DB80-4FB2-B424-B6930FCE3EB5}" type="parTrans" cxnId="{A592F7E2-4664-402E-BFD2-3761797056BE}">
      <dgm:prSet/>
      <dgm:spPr/>
      <dgm:t>
        <a:bodyPr/>
        <a:lstStyle/>
        <a:p>
          <a:endParaRPr lang="en-US"/>
        </a:p>
      </dgm:t>
    </dgm:pt>
    <dgm:pt modelId="{B144C684-BECD-480F-84E2-AC0546BC6C17}" type="sibTrans" cxnId="{A592F7E2-4664-402E-BFD2-3761797056BE}">
      <dgm:prSet/>
      <dgm:spPr/>
      <dgm:t>
        <a:bodyPr/>
        <a:lstStyle/>
        <a:p>
          <a:endParaRPr lang="en-US"/>
        </a:p>
      </dgm:t>
    </dgm:pt>
    <dgm:pt modelId="{88E87243-0329-4947-89C1-22E7E7EB67C4}">
      <dgm:prSet phldrT="[Text]"/>
      <dgm:spPr/>
      <dgm:t>
        <a:bodyPr/>
        <a:lstStyle/>
        <a:p>
          <a:r>
            <a:rPr lang="en-GB" dirty="0"/>
            <a:t>March 30</a:t>
          </a:r>
          <a:r>
            <a:rPr lang="en-GB" baseline="30000" dirty="0"/>
            <a:t>th</a:t>
          </a:r>
          <a:r>
            <a:rPr lang="en-GB" dirty="0"/>
            <a:t>  draft report with analysis based on the data provided</a:t>
          </a:r>
          <a:endParaRPr lang="en-US" dirty="0"/>
        </a:p>
      </dgm:t>
    </dgm:pt>
    <dgm:pt modelId="{A94B9184-820E-44D6-80F9-55692C971048}" type="parTrans" cxnId="{D96FB042-D63B-4CAC-91D0-FB24AE180E85}">
      <dgm:prSet/>
      <dgm:spPr/>
      <dgm:t>
        <a:bodyPr/>
        <a:lstStyle/>
        <a:p>
          <a:endParaRPr lang="en-US"/>
        </a:p>
      </dgm:t>
    </dgm:pt>
    <dgm:pt modelId="{797EE10D-2E7C-4F10-8D4F-9AAED639CA9E}" type="sibTrans" cxnId="{D96FB042-D63B-4CAC-91D0-FB24AE180E85}">
      <dgm:prSet/>
      <dgm:spPr/>
      <dgm:t>
        <a:bodyPr/>
        <a:lstStyle/>
        <a:p>
          <a:endParaRPr lang="en-US"/>
        </a:p>
      </dgm:t>
    </dgm:pt>
    <dgm:pt modelId="{2422C9E6-8498-4A80-B416-38D9726CC66C}">
      <dgm:prSet phldrT="[Text]"/>
      <dgm:spPr/>
      <dgm:t>
        <a:bodyPr/>
        <a:lstStyle/>
        <a:p>
          <a:r>
            <a:rPr lang="en-GB" dirty="0"/>
            <a:t>April 15</a:t>
          </a:r>
          <a:r>
            <a:rPr lang="en-GB" baseline="30000" dirty="0"/>
            <a:t>th</a:t>
          </a:r>
          <a:r>
            <a:rPr lang="en-GB" dirty="0"/>
            <a:t>  comments on draft report by CDB</a:t>
          </a:r>
          <a:endParaRPr lang="en-US" dirty="0"/>
        </a:p>
      </dgm:t>
    </dgm:pt>
    <dgm:pt modelId="{A4D17B1B-381C-4DEB-AFC9-B7B88F6E6C03}" type="parTrans" cxnId="{A811CBC1-D5DA-45A2-9F7E-4BA8940A4B9E}">
      <dgm:prSet/>
      <dgm:spPr/>
      <dgm:t>
        <a:bodyPr/>
        <a:lstStyle/>
        <a:p>
          <a:endParaRPr lang="en-US"/>
        </a:p>
      </dgm:t>
    </dgm:pt>
    <dgm:pt modelId="{5C03F76A-8193-46B1-9E15-CE51C61AADD6}" type="sibTrans" cxnId="{A811CBC1-D5DA-45A2-9F7E-4BA8940A4B9E}">
      <dgm:prSet/>
      <dgm:spPr/>
      <dgm:t>
        <a:bodyPr/>
        <a:lstStyle/>
        <a:p>
          <a:endParaRPr lang="en-US"/>
        </a:p>
      </dgm:t>
    </dgm:pt>
    <dgm:pt modelId="{AD0E0125-8F5A-40B9-8309-7E55A4A4C9BA}">
      <dgm:prSet phldrT="[Text]"/>
      <dgm:spPr/>
      <dgm:t>
        <a:bodyPr/>
        <a:lstStyle/>
        <a:p>
          <a:r>
            <a:rPr lang="en-GB" dirty="0"/>
            <a:t>Joint validation of results of Phase 1</a:t>
          </a:r>
          <a:endParaRPr lang="en-US" dirty="0"/>
        </a:p>
      </dgm:t>
    </dgm:pt>
    <dgm:pt modelId="{BCC8D0BD-3048-4A48-9334-68E91D845D95}" type="parTrans" cxnId="{1619D0C4-93AB-4600-8148-EDFD9E49484B}">
      <dgm:prSet/>
      <dgm:spPr/>
      <dgm:t>
        <a:bodyPr/>
        <a:lstStyle/>
        <a:p>
          <a:endParaRPr lang="en-US"/>
        </a:p>
      </dgm:t>
    </dgm:pt>
    <dgm:pt modelId="{1E895765-4921-4757-AF0F-74081F935D06}" type="sibTrans" cxnId="{1619D0C4-93AB-4600-8148-EDFD9E49484B}">
      <dgm:prSet/>
      <dgm:spPr/>
      <dgm:t>
        <a:bodyPr/>
        <a:lstStyle/>
        <a:p>
          <a:endParaRPr lang="en-US"/>
        </a:p>
      </dgm:t>
    </dgm:pt>
    <dgm:pt modelId="{92441F69-29D4-42A2-A345-240FBEED3BBC}">
      <dgm:prSet phldrT="[Text]"/>
      <dgm:spPr/>
      <dgm:t>
        <a:bodyPr/>
        <a:lstStyle/>
        <a:p>
          <a:r>
            <a:rPr lang="en-GB" dirty="0"/>
            <a:t>May Phase 2 field mission </a:t>
          </a:r>
          <a:endParaRPr lang="en-US" dirty="0"/>
        </a:p>
      </dgm:t>
    </dgm:pt>
    <dgm:pt modelId="{3F0CD3A4-949D-411A-9D89-A92D8C53A407}" type="parTrans" cxnId="{C53EC482-B5CB-4518-A725-37A3F846F7FF}">
      <dgm:prSet/>
      <dgm:spPr/>
      <dgm:t>
        <a:bodyPr/>
        <a:lstStyle/>
        <a:p>
          <a:endParaRPr lang="en-US"/>
        </a:p>
      </dgm:t>
    </dgm:pt>
    <dgm:pt modelId="{E66763AA-D307-42C0-B89E-B12A9BAA7709}" type="sibTrans" cxnId="{C53EC482-B5CB-4518-A725-37A3F846F7FF}">
      <dgm:prSet/>
      <dgm:spPr/>
      <dgm:t>
        <a:bodyPr/>
        <a:lstStyle/>
        <a:p>
          <a:endParaRPr lang="en-US"/>
        </a:p>
      </dgm:t>
    </dgm:pt>
    <dgm:pt modelId="{F658ACC3-9095-4665-9BD0-7D8EE2250D25}">
      <dgm:prSet phldrT="[Text]"/>
      <dgm:spPr/>
      <dgm:t>
        <a:bodyPr/>
        <a:lstStyle/>
        <a:p>
          <a:r>
            <a:rPr lang="en-GB" dirty="0"/>
            <a:t>June draft report of phase 2</a:t>
          </a:r>
          <a:endParaRPr lang="en-US" dirty="0"/>
        </a:p>
      </dgm:t>
    </dgm:pt>
    <dgm:pt modelId="{1028B12F-1DF1-4C34-AE9C-A8BCF4FF4F1C}" type="parTrans" cxnId="{B3EDE2B6-444A-435A-96E5-A40C480A7C35}">
      <dgm:prSet/>
      <dgm:spPr/>
      <dgm:t>
        <a:bodyPr/>
        <a:lstStyle/>
        <a:p>
          <a:endParaRPr lang="en-US"/>
        </a:p>
      </dgm:t>
    </dgm:pt>
    <dgm:pt modelId="{09B38FDF-0277-402F-B6D8-4B8F7C9174A9}" type="sibTrans" cxnId="{B3EDE2B6-444A-435A-96E5-A40C480A7C35}">
      <dgm:prSet/>
      <dgm:spPr/>
      <dgm:t>
        <a:bodyPr/>
        <a:lstStyle/>
        <a:p>
          <a:endParaRPr lang="en-US"/>
        </a:p>
      </dgm:t>
    </dgm:pt>
    <dgm:pt modelId="{6F60E9BB-1890-4F65-8CF5-CFB6F5875138}">
      <dgm:prSet/>
      <dgm:spPr/>
      <dgm:t>
        <a:bodyPr/>
        <a:lstStyle/>
        <a:p>
          <a:r>
            <a:rPr lang="en-GB" dirty="0"/>
            <a:t>Joint validation of results of Phase 2</a:t>
          </a:r>
          <a:endParaRPr lang="en-US" dirty="0"/>
        </a:p>
      </dgm:t>
    </dgm:pt>
    <dgm:pt modelId="{69787F03-A207-4D88-BBC5-495BE2A2F282}" type="parTrans" cxnId="{62118F7F-A4B4-4CA6-82AA-6D3CB900130B}">
      <dgm:prSet/>
      <dgm:spPr/>
      <dgm:t>
        <a:bodyPr/>
        <a:lstStyle/>
        <a:p>
          <a:endParaRPr lang="en-US"/>
        </a:p>
      </dgm:t>
    </dgm:pt>
    <dgm:pt modelId="{937C0826-67B8-4934-8436-99240C62E49F}" type="sibTrans" cxnId="{62118F7F-A4B4-4CA6-82AA-6D3CB900130B}">
      <dgm:prSet/>
      <dgm:spPr/>
      <dgm:t>
        <a:bodyPr/>
        <a:lstStyle/>
        <a:p>
          <a:endParaRPr lang="en-US"/>
        </a:p>
      </dgm:t>
    </dgm:pt>
    <dgm:pt modelId="{F2C15737-6D71-44CC-A639-BB89D2195BB9}">
      <dgm:prSet/>
      <dgm:spPr/>
      <dgm:t>
        <a:bodyPr/>
        <a:lstStyle/>
        <a:p>
          <a:r>
            <a:rPr lang="en-GB"/>
            <a:t>30 July Final Reports</a:t>
          </a:r>
          <a:endParaRPr lang="en-US" dirty="0"/>
        </a:p>
      </dgm:t>
    </dgm:pt>
    <dgm:pt modelId="{7CA13B1E-5028-4FC7-9909-DB944E49E8D0}" type="parTrans" cxnId="{D132A6FA-1E25-46B1-AAED-425675A3C651}">
      <dgm:prSet/>
      <dgm:spPr/>
      <dgm:t>
        <a:bodyPr/>
        <a:lstStyle/>
        <a:p>
          <a:endParaRPr lang="en-US"/>
        </a:p>
      </dgm:t>
    </dgm:pt>
    <dgm:pt modelId="{2558DA17-0D76-4D70-9B40-07894633F6B9}" type="sibTrans" cxnId="{D132A6FA-1E25-46B1-AAED-425675A3C651}">
      <dgm:prSet/>
      <dgm:spPr/>
      <dgm:t>
        <a:bodyPr/>
        <a:lstStyle/>
        <a:p>
          <a:endParaRPr lang="en-US"/>
        </a:p>
      </dgm:t>
    </dgm:pt>
    <dgm:pt modelId="{D99258C4-C775-425D-9D0E-00A92249EC0C}">
      <dgm:prSet/>
      <dgm:spPr/>
      <dgm:t>
        <a:bodyPr/>
        <a:lstStyle/>
        <a:p>
          <a:r>
            <a:rPr lang="en-GB" dirty="0"/>
            <a:t>March field mission and TWG in person in Barbados</a:t>
          </a:r>
          <a:endParaRPr lang="en-US" dirty="0"/>
        </a:p>
      </dgm:t>
    </dgm:pt>
    <dgm:pt modelId="{92F3CFB6-A5C7-474F-8003-EE52A72EC963}" type="parTrans" cxnId="{0257CA2D-9BA0-429F-BBC0-A6B105BF33E9}">
      <dgm:prSet/>
      <dgm:spPr/>
      <dgm:t>
        <a:bodyPr/>
        <a:lstStyle/>
        <a:p>
          <a:endParaRPr lang="en-US"/>
        </a:p>
      </dgm:t>
    </dgm:pt>
    <dgm:pt modelId="{6DC40949-A8FE-4BC0-A394-36E002F094DD}" type="sibTrans" cxnId="{0257CA2D-9BA0-429F-BBC0-A6B105BF33E9}">
      <dgm:prSet/>
      <dgm:spPr/>
      <dgm:t>
        <a:bodyPr/>
        <a:lstStyle/>
        <a:p>
          <a:endParaRPr lang="en-US"/>
        </a:p>
      </dgm:t>
    </dgm:pt>
    <dgm:pt modelId="{07AF9CFC-2D95-45EE-9762-6B6CDC97929D}" type="pres">
      <dgm:prSet presAssocID="{7ED3AF96-12DF-453E-95E9-06DBA146AAFC}" presName="Name0" presStyleCnt="0">
        <dgm:presLayoutVars>
          <dgm:dir/>
          <dgm:resizeHandles val="exact"/>
        </dgm:presLayoutVars>
      </dgm:prSet>
      <dgm:spPr/>
    </dgm:pt>
    <dgm:pt modelId="{8A05C210-140B-4250-91FF-1FC955CBF48E}" type="pres">
      <dgm:prSet presAssocID="{48D59F87-AE4C-424A-9BAC-D33CD14D6BD7}" presName="node" presStyleLbl="node1" presStyleIdx="0" presStyleCnt="12">
        <dgm:presLayoutVars>
          <dgm:bulletEnabled val="1"/>
        </dgm:presLayoutVars>
      </dgm:prSet>
      <dgm:spPr/>
    </dgm:pt>
    <dgm:pt modelId="{72473E38-1B15-427B-A5BA-0C1C01D355B7}" type="pres">
      <dgm:prSet presAssocID="{717C3AE1-85BA-4855-AEF9-A8F670EF954D}" presName="sibTrans" presStyleLbl="sibTrans1D1" presStyleIdx="0" presStyleCnt="11"/>
      <dgm:spPr/>
    </dgm:pt>
    <dgm:pt modelId="{F7692529-70F2-4618-8F06-84BD6E7EF223}" type="pres">
      <dgm:prSet presAssocID="{717C3AE1-85BA-4855-AEF9-A8F670EF954D}" presName="connectorText" presStyleLbl="sibTrans1D1" presStyleIdx="0" presStyleCnt="11"/>
      <dgm:spPr/>
    </dgm:pt>
    <dgm:pt modelId="{47B7E1B9-CAC0-4716-AC41-FEC6978FAABB}" type="pres">
      <dgm:prSet presAssocID="{15C1FE09-BB34-437E-A2E9-BB85495D8CF6}" presName="node" presStyleLbl="node1" presStyleIdx="1" presStyleCnt="12">
        <dgm:presLayoutVars>
          <dgm:bulletEnabled val="1"/>
        </dgm:presLayoutVars>
      </dgm:prSet>
      <dgm:spPr/>
    </dgm:pt>
    <dgm:pt modelId="{4F9A4B31-F1D7-4E7F-A539-E8FA6EE4E96C}" type="pres">
      <dgm:prSet presAssocID="{00E54B53-FDBE-4094-9939-CD09F7647FAB}" presName="sibTrans" presStyleLbl="sibTrans1D1" presStyleIdx="1" presStyleCnt="11"/>
      <dgm:spPr/>
    </dgm:pt>
    <dgm:pt modelId="{64951F5B-FEF7-427B-A235-FF98C1C86507}" type="pres">
      <dgm:prSet presAssocID="{00E54B53-FDBE-4094-9939-CD09F7647FAB}" presName="connectorText" presStyleLbl="sibTrans1D1" presStyleIdx="1" presStyleCnt="11"/>
      <dgm:spPr/>
    </dgm:pt>
    <dgm:pt modelId="{D2924D02-4D81-42EA-994C-6497F78885CF}" type="pres">
      <dgm:prSet presAssocID="{F59F148D-846A-4732-A492-39B012DD5009}" presName="node" presStyleLbl="node1" presStyleIdx="2" presStyleCnt="12">
        <dgm:presLayoutVars>
          <dgm:bulletEnabled val="1"/>
        </dgm:presLayoutVars>
      </dgm:prSet>
      <dgm:spPr/>
    </dgm:pt>
    <dgm:pt modelId="{33358D84-ACDE-48AB-85FA-F2952277505C}" type="pres">
      <dgm:prSet presAssocID="{432B18C6-4E33-4B73-99E2-55D2854F398F}" presName="sibTrans" presStyleLbl="sibTrans1D1" presStyleIdx="2" presStyleCnt="11"/>
      <dgm:spPr/>
    </dgm:pt>
    <dgm:pt modelId="{E8E2157B-CD9C-4974-8C1C-FAA69F3EE44D}" type="pres">
      <dgm:prSet presAssocID="{432B18C6-4E33-4B73-99E2-55D2854F398F}" presName="connectorText" presStyleLbl="sibTrans1D1" presStyleIdx="2" presStyleCnt="11"/>
      <dgm:spPr/>
    </dgm:pt>
    <dgm:pt modelId="{F2308FD6-8280-409C-968A-761859644435}" type="pres">
      <dgm:prSet presAssocID="{D51C2641-0205-4D66-9BEC-CAA7C4E5F6DC}" presName="node" presStyleLbl="node1" presStyleIdx="3" presStyleCnt="12">
        <dgm:presLayoutVars>
          <dgm:bulletEnabled val="1"/>
        </dgm:presLayoutVars>
      </dgm:prSet>
      <dgm:spPr/>
    </dgm:pt>
    <dgm:pt modelId="{4193358B-9A6C-4D1B-A857-F3CC9E2B8542}" type="pres">
      <dgm:prSet presAssocID="{B144C684-BECD-480F-84E2-AC0546BC6C17}" presName="sibTrans" presStyleLbl="sibTrans1D1" presStyleIdx="3" presStyleCnt="11"/>
      <dgm:spPr/>
    </dgm:pt>
    <dgm:pt modelId="{46CA26CA-13AF-4165-94D4-F637B0625247}" type="pres">
      <dgm:prSet presAssocID="{B144C684-BECD-480F-84E2-AC0546BC6C17}" presName="connectorText" presStyleLbl="sibTrans1D1" presStyleIdx="3" presStyleCnt="11"/>
      <dgm:spPr/>
    </dgm:pt>
    <dgm:pt modelId="{98378908-2600-4F80-AA27-8C3720959962}" type="pres">
      <dgm:prSet presAssocID="{D99258C4-C775-425D-9D0E-00A92249EC0C}" presName="node" presStyleLbl="node1" presStyleIdx="4" presStyleCnt="12">
        <dgm:presLayoutVars>
          <dgm:bulletEnabled val="1"/>
        </dgm:presLayoutVars>
      </dgm:prSet>
      <dgm:spPr/>
    </dgm:pt>
    <dgm:pt modelId="{1AD48B5D-1E84-46F2-9767-8C848CDCC05E}" type="pres">
      <dgm:prSet presAssocID="{6DC40949-A8FE-4BC0-A394-36E002F094DD}" presName="sibTrans" presStyleLbl="sibTrans1D1" presStyleIdx="4" presStyleCnt="11"/>
      <dgm:spPr/>
    </dgm:pt>
    <dgm:pt modelId="{DEC36892-8AA7-4564-8601-12FD66665EBF}" type="pres">
      <dgm:prSet presAssocID="{6DC40949-A8FE-4BC0-A394-36E002F094DD}" presName="connectorText" presStyleLbl="sibTrans1D1" presStyleIdx="4" presStyleCnt="11"/>
      <dgm:spPr/>
    </dgm:pt>
    <dgm:pt modelId="{52C37597-2493-4E6F-9286-2B8258BB0674}" type="pres">
      <dgm:prSet presAssocID="{88E87243-0329-4947-89C1-22E7E7EB67C4}" presName="node" presStyleLbl="node1" presStyleIdx="5" presStyleCnt="12">
        <dgm:presLayoutVars>
          <dgm:bulletEnabled val="1"/>
        </dgm:presLayoutVars>
      </dgm:prSet>
      <dgm:spPr/>
    </dgm:pt>
    <dgm:pt modelId="{87009643-1AC9-4F03-A476-CED0EE9210BA}" type="pres">
      <dgm:prSet presAssocID="{797EE10D-2E7C-4F10-8D4F-9AAED639CA9E}" presName="sibTrans" presStyleLbl="sibTrans1D1" presStyleIdx="5" presStyleCnt="11"/>
      <dgm:spPr/>
    </dgm:pt>
    <dgm:pt modelId="{BA74DDB7-7842-4B7A-9A8C-98CE7DF5F691}" type="pres">
      <dgm:prSet presAssocID="{797EE10D-2E7C-4F10-8D4F-9AAED639CA9E}" presName="connectorText" presStyleLbl="sibTrans1D1" presStyleIdx="5" presStyleCnt="11"/>
      <dgm:spPr/>
    </dgm:pt>
    <dgm:pt modelId="{BDE325F5-148E-4A49-A198-7AC9CE7571CA}" type="pres">
      <dgm:prSet presAssocID="{2422C9E6-8498-4A80-B416-38D9726CC66C}" presName="node" presStyleLbl="node1" presStyleIdx="6" presStyleCnt="12">
        <dgm:presLayoutVars>
          <dgm:bulletEnabled val="1"/>
        </dgm:presLayoutVars>
      </dgm:prSet>
      <dgm:spPr/>
    </dgm:pt>
    <dgm:pt modelId="{54196EC1-3E05-4FDF-8723-EE8F68517CD8}" type="pres">
      <dgm:prSet presAssocID="{5C03F76A-8193-46B1-9E15-CE51C61AADD6}" presName="sibTrans" presStyleLbl="sibTrans1D1" presStyleIdx="6" presStyleCnt="11"/>
      <dgm:spPr/>
    </dgm:pt>
    <dgm:pt modelId="{CB4070CE-9DAC-47C2-94D5-8CF4B83D5F7D}" type="pres">
      <dgm:prSet presAssocID="{5C03F76A-8193-46B1-9E15-CE51C61AADD6}" presName="connectorText" presStyleLbl="sibTrans1D1" presStyleIdx="6" presStyleCnt="11"/>
      <dgm:spPr/>
    </dgm:pt>
    <dgm:pt modelId="{15BBF747-9804-40E7-A0A9-8D635F423D7A}" type="pres">
      <dgm:prSet presAssocID="{AD0E0125-8F5A-40B9-8309-7E55A4A4C9BA}" presName="node" presStyleLbl="node1" presStyleIdx="7" presStyleCnt="12">
        <dgm:presLayoutVars>
          <dgm:bulletEnabled val="1"/>
        </dgm:presLayoutVars>
      </dgm:prSet>
      <dgm:spPr/>
    </dgm:pt>
    <dgm:pt modelId="{D89CF9DE-D8AE-4977-9031-810655926134}" type="pres">
      <dgm:prSet presAssocID="{1E895765-4921-4757-AF0F-74081F935D06}" presName="sibTrans" presStyleLbl="sibTrans1D1" presStyleIdx="7" presStyleCnt="11"/>
      <dgm:spPr/>
    </dgm:pt>
    <dgm:pt modelId="{EB2DC9F6-DBB1-4058-904A-87EAEE9BA915}" type="pres">
      <dgm:prSet presAssocID="{1E895765-4921-4757-AF0F-74081F935D06}" presName="connectorText" presStyleLbl="sibTrans1D1" presStyleIdx="7" presStyleCnt="11"/>
      <dgm:spPr/>
    </dgm:pt>
    <dgm:pt modelId="{1FE89AED-86BB-4C77-BE14-A368AB0FCE64}" type="pres">
      <dgm:prSet presAssocID="{92441F69-29D4-42A2-A345-240FBEED3BBC}" presName="node" presStyleLbl="node1" presStyleIdx="8" presStyleCnt="12">
        <dgm:presLayoutVars>
          <dgm:bulletEnabled val="1"/>
        </dgm:presLayoutVars>
      </dgm:prSet>
      <dgm:spPr/>
    </dgm:pt>
    <dgm:pt modelId="{CA4F0441-473B-4E31-BF5B-E45E73F91C20}" type="pres">
      <dgm:prSet presAssocID="{E66763AA-D307-42C0-B89E-B12A9BAA7709}" presName="sibTrans" presStyleLbl="sibTrans1D1" presStyleIdx="8" presStyleCnt="11"/>
      <dgm:spPr/>
    </dgm:pt>
    <dgm:pt modelId="{A38DC565-01F5-4F40-8FA0-772C0C7D0E00}" type="pres">
      <dgm:prSet presAssocID="{E66763AA-D307-42C0-B89E-B12A9BAA7709}" presName="connectorText" presStyleLbl="sibTrans1D1" presStyleIdx="8" presStyleCnt="11"/>
      <dgm:spPr/>
    </dgm:pt>
    <dgm:pt modelId="{5BF3F3B5-F037-4468-8946-3D9D063E9E4F}" type="pres">
      <dgm:prSet presAssocID="{F658ACC3-9095-4665-9BD0-7D8EE2250D25}" presName="node" presStyleLbl="node1" presStyleIdx="9" presStyleCnt="12">
        <dgm:presLayoutVars>
          <dgm:bulletEnabled val="1"/>
        </dgm:presLayoutVars>
      </dgm:prSet>
      <dgm:spPr/>
    </dgm:pt>
    <dgm:pt modelId="{745FB50A-4731-4CF9-9810-3FDDD3F3F7A9}" type="pres">
      <dgm:prSet presAssocID="{09B38FDF-0277-402F-B6D8-4B8F7C9174A9}" presName="sibTrans" presStyleLbl="sibTrans1D1" presStyleIdx="9" presStyleCnt="11"/>
      <dgm:spPr/>
    </dgm:pt>
    <dgm:pt modelId="{E4BBF9F1-E728-432F-949A-8715D76D8E3A}" type="pres">
      <dgm:prSet presAssocID="{09B38FDF-0277-402F-B6D8-4B8F7C9174A9}" presName="connectorText" presStyleLbl="sibTrans1D1" presStyleIdx="9" presStyleCnt="11"/>
      <dgm:spPr/>
    </dgm:pt>
    <dgm:pt modelId="{3ED4AC81-60B4-4D62-80D5-B4B43ED857C3}" type="pres">
      <dgm:prSet presAssocID="{6F60E9BB-1890-4F65-8CF5-CFB6F5875138}" presName="node" presStyleLbl="node1" presStyleIdx="10" presStyleCnt="12">
        <dgm:presLayoutVars>
          <dgm:bulletEnabled val="1"/>
        </dgm:presLayoutVars>
      </dgm:prSet>
      <dgm:spPr/>
    </dgm:pt>
    <dgm:pt modelId="{0D18FFBC-AA90-4397-BFC6-C242F9C50618}" type="pres">
      <dgm:prSet presAssocID="{937C0826-67B8-4934-8436-99240C62E49F}" presName="sibTrans" presStyleLbl="sibTrans1D1" presStyleIdx="10" presStyleCnt="11"/>
      <dgm:spPr/>
    </dgm:pt>
    <dgm:pt modelId="{0E544496-44CB-4E5D-B799-9E9F6BF6D00B}" type="pres">
      <dgm:prSet presAssocID="{937C0826-67B8-4934-8436-99240C62E49F}" presName="connectorText" presStyleLbl="sibTrans1D1" presStyleIdx="10" presStyleCnt="11"/>
      <dgm:spPr/>
    </dgm:pt>
    <dgm:pt modelId="{AB3C1CA3-F3F0-4B02-941A-9448C8B8FFF1}" type="pres">
      <dgm:prSet presAssocID="{F2C15737-6D71-44CC-A639-BB89D2195BB9}" presName="node" presStyleLbl="node1" presStyleIdx="11" presStyleCnt="12">
        <dgm:presLayoutVars>
          <dgm:bulletEnabled val="1"/>
        </dgm:presLayoutVars>
      </dgm:prSet>
      <dgm:spPr/>
    </dgm:pt>
  </dgm:ptLst>
  <dgm:cxnLst>
    <dgm:cxn modelId="{04DBB011-900D-4A6F-97C2-46B4D9381CF8}" type="presOf" srcId="{432B18C6-4E33-4B73-99E2-55D2854F398F}" destId="{E8E2157B-CD9C-4974-8C1C-FAA69F3EE44D}" srcOrd="1" destOrd="0" presId="urn:microsoft.com/office/officeart/2005/8/layout/bProcess3"/>
    <dgm:cxn modelId="{0322D014-9C72-486F-B14F-A2F7363F023C}" type="presOf" srcId="{F658ACC3-9095-4665-9BD0-7D8EE2250D25}" destId="{5BF3F3B5-F037-4468-8946-3D9D063E9E4F}" srcOrd="0" destOrd="0" presId="urn:microsoft.com/office/officeart/2005/8/layout/bProcess3"/>
    <dgm:cxn modelId="{623D6D20-BFD9-4399-AA03-95F044E6CBD0}" type="presOf" srcId="{AD0E0125-8F5A-40B9-8309-7E55A4A4C9BA}" destId="{15BBF747-9804-40E7-A0A9-8D635F423D7A}" srcOrd="0" destOrd="0" presId="urn:microsoft.com/office/officeart/2005/8/layout/bProcess3"/>
    <dgm:cxn modelId="{243B2023-C5C7-4892-B8B1-B1C78BDEA755}" type="presOf" srcId="{00E54B53-FDBE-4094-9939-CD09F7647FAB}" destId="{4F9A4B31-F1D7-4E7F-A539-E8FA6EE4E96C}" srcOrd="0" destOrd="0" presId="urn:microsoft.com/office/officeart/2005/8/layout/bProcess3"/>
    <dgm:cxn modelId="{A4EE6227-4012-4005-90DD-1CF673EAADD4}" type="presOf" srcId="{432B18C6-4E33-4B73-99E2-55D2854F398F}" destId="{33358D84-ACDE-48AB-85FA-F2952277505C}" srcOrd="0" destOrd="0" presId="urn:microsoft.com/office/officeart/2005/8/layout/bProcess3"/>
    <dgm:cxn modelId="{62DD662D-57E1-45AE-A483-4644D4665F77}" srcId="{7ED3AF96-12DF-453E-95E9-06DBA146AAFC}" destId="{15C1FE09-BB34-437E-A2E9-BB85495D8CF6}" srcOrd="1" destOrd="0" parTransId="{3E3277B5-8932-4341-A9AD-D55264194920}" sibTransId="{00E54B53-FDBE-4094-9939-CD09F7647FAB}"/>
    <dgm:cxn modelId="{0257CA2D-9BA0-429F-BBC0-A6B105BF33E9}" srcId="{7ED3AF96-12DF-453E-95E9-06DBA146AAFC}" destId="{D99258C4-C775-425D-9D0E-00A92249EC0C}" srcOrd="4" destOrd="0" parTransId="{92F3CFB6-A5C7-474F-8003-EE52A72EC963}" sibTransId="{6DC40949-A8FE-4BC0-A394-36E002F094DD}"/>
    <dgm:cxn modelId="{42DDD336-6094-4A13-913E-F8B109A0E53B}" type="presOf" srcId="{09B38FDF-0277-402F-B6D8-4B8F7C9174A9}" destId="{E4BBF9F1-E728-432F-949A-8715D76D8E3A}" srcOrd="1" destOrd="0" presId="urn:microsoft.com/office/officeart/2005/8/layout/bProcess3"/>
    <dgm:cxn modelId="{3680A03E-C5DA-4EEF-9B5F-DBE09720E424}" type="presOf" srcId="{5C03F76A-8193-46B1-9E15-CE51C61AADD6}" destId="{CB4070CE-9DAC-47C2-94D5-8CF4B83D5F7D}" srcOrd="1" destOrd="0" presId="urn:microsoft.com/office/officeart/2005/8/layout/bProcess3"/>
    <dgm:cxn modelId="{5839B03E-DDA7-4C15-9FCF-C9F1FC164209}" type="presOf" srcId="{48D59F87-AE4C-424A-9BAC-D33CD14D6BD7}" destId="{8A05C210-140B-4250-91FF-1FC955CBF48E}" srcOrd="0" destOrd="0" presId="urn:microsoft.com/office/officeart/2005/8/layout/bProcess3"/>
    <dgm:cxn modelId="{61B0105C-BAB0-4BB2-BF2E-2069D5D428AF}" type="presOf" srcId="{F2C15737-6D71-44CC-A639-BB89D2195BB9}" destId="{AB3C1CA3-F3F0-4B02-941A-9448C8B8FFF1}" srcOrd="0" destOrd="0" presId="urn:microsoft.com/office/officeart/2005/8/layout/bProcess3"/>
    <dgm:cxn modelId="{1BB11C5F-DADC-4597-9A26-21AEFD5DDAEF}" type="presOf" srcId="{717C3AE1-85BA-4855-AEF9-A8F670EF954D}" destId="{F7692529-70F2-4618-8F06-84BD6E7EF223}" srcOrd="1" destOrd="0" presId="urn:microsoft.com/office/officeart/2005/8/layout/bProcess3"/>
    <dgm:cxn modelId="{D96FB042-D63B-4CAC-91D0-FB24AE180E85}" srcId="{7ED3AF96-12DF-453E-95E9-06DBA146AAFC}" destId="{88E87243-0329-4947-89C1-22E7E7EB67C4}" srcOrd="5" destOrd="0" parTransId="{A94B9184-820E-44D6-80F9-55692C971048}" sibTransId="{797EE10D-2E7C-4F10-8D4F-9AAED639CA9E}"/>
    <dgm:cxn modelId="{17E89548-E272-44E4-81D1-C74C9B92FB11}" srcId="{7ED3AF96-12DF-453E-95E9-06DBA146AAFC}" destId="{48D59F87-AE4C-424A-9BAC-D33CD14D6BD7}" srcOrd="0" destOrd="0" parTransId="{6CEAF4C5-8726-4F6E-837C-05C70D250FDE}" sibTransId="{717C3AE1-85BA-4855-AEF9-A8F670EF954D}"/>
    <dgm:cxn modelId="{5034206B-DF4C-4D16-8469-20B639EC381B}" type="presOf" srcId="{6DC40949-A8FE-4BC0-A394-36E002F094DD}" destId="{1AD48B5D-1E84-46F2-9767-8C848CDCC05E}" srcOrd="0" destOrd="0" presId="urn:microsoft.com/office/officeart/2005/8/layout/bProcess3"/>
    <dgm:cxn modelId="{269C1E55-0BE5-4C9A-84D7-8ADC5375DC14}" type="presOf" srcId="{92441F69-29D4-42A2-A345-240FBEED3BBC}" destId="{1FE89AED-86BB-4C77-BE14-A368AB0FCE64}" srcOrd="0" destOrd="0" presId="urn:microsoft.com/office/officeart/2005/8/layout/bProcess3"/>
    <dgm:cxn modelId="{21396E76-DA7C-4629-B1F5-14E4E30440A6}" type="presOf" srcId="{797EE10D-2E7C-4F10-8D4F-9AAED639CA9E}" destId="{87009643-1AC9-4F03-A476-CED0EE9210BA}" srcOrd="0" destOrd="0" presId="urn:microsoft.com/office/officeart/2005/8/layout/bProcess3"/>
    <dgm:cxn modelId="{7336A15A-D398-4E9F-8AAD-A7738E704768}" type="presOf" srcId="{00E54B53-FDBE-4094-9939-CD09F7647FAB}" destId="{64951F5B-FEF7-427B-A235-FF98C1C86507}" srcOrd="1" destOrd="0" presId="urn:microsoft.com/office/officeart/2005/8/layout/bProcess3"/>
    <dgm:cxn modelId="{2E990A7F-B35E-4C17-AE87-8AD0B6768898}" type="presOf" srcId="{5C03F76A-8193-46B1-9E15-CE51C61AADD6}" destId="{54196EC1-3E05-4FDF-8723-EE8F68517CD8}" srcOrd="0" destOrd="0" presId="urn:microsoft.com/office/officeart/2005/8/layout/bProcess3"/>
    <dgm:cxn modelId="{62118F7F-A4B4-4CA6-82AA-6D3CB900130B}" srcId="{7ED3AF96-12DF-453E-95E9-06DBA146AAFC}" destId="{6F60E9BB-1890-4F65-8CF5-CFB6F5875138}" srcOrd="10" destOrd="0" parTransId="{69787F03-A207-4D88-BBC5-495BE2A2F282}" sibTransId="{937C0826-67B8-4934-8436-99240C62E49F}"/>
    <dgm:cxn modelId="{C53EC482-B5CB-4518-A725-37A3F846F7FF}" srcId="{7ED3AF96-12DF-453E-95E9-06DBA146AAFC}" destId="{92441F69-29D4-42A2-A345-240FBEED3BBC}" srcOrd="8" destOrd="0" parTransId="{3F0CD3A4-949D-411A-9D89-A92D8C53A407}" sibTransId="{E66763AA-D307-42C0-B89E-B12A9BAA7709}"/>
    <dgm:cxn modelId="{B4989C83-B686-439C-BD94-DE0DBFE4C925}" type="presOf" srcId="{E66763AA-D307-42C0-B89E-B12A9BAA7709}" destId="{A38DC565-01F5-4F40-8FA0-772C0C7D0E00}" srcOrd="1" destOrd="0" presId="urn:microsoft.com/office/officeart/2005/8/layout/bProcess3"/>
    <dgm:cxn modelId="{04242785-E494-4405-A568-07D887CD3427}" type="presOf" srcId="{15C1FE09-BB34-437E-A2E9-BB85495D8CF6}" destId="{47B7E1B9-CAC0-4716-AC41-FEC6978FAABB}" srcOrd="0" destOrd="0" presId="urn:microsoft.com/office/officeart/2005/8/layout/bProcess3"/>
    <dgm:cxn modelId="{C25E4292-0BAE-405A-A3AE-A7F041CC3FA6}" type="presOf" srcId="{09B38FDF-0277-402F-B6D8-4B8F7C9174A9}" destId="{745FB50A-4731-4CF9-9810-3FDDD3F3F7A9}" srcOrd="0" destOrd="0" presId="urn:microsoft.com/office/officeart/2005/8/layout/bProcess3"/>
    <dgm:cxn modelId="{24568AA4-1823-4414-B87A-589203CC7F4B}" type="presOf" srcId="{797EE10D-2E7C-4F10-8D4F-9AAED639CA9E}" destId="{BA74DDB7-7842-4B7A-9A8C-98CE7DF5F691}" srcOrd="1" destOrd="0" presId="urn:microsoft.com/office/officeart/2005/8/layout/bProcess3"/>
    <dgm:cxn modelId="{6246FFA6-5BBD-49F0-9ACB-B21D77ECAE1D}" type="presOf" srcId="{2422C9E6-8498-4A80-B416-38D9726CC66C}" destId="{BDE325F5-148E-4A49-A198-7AC9CE7571CA}" srcOrd="0" destOrd="0" presId="urn:microsoft.com/office/officeart/2005/8/layout/bProcess3"/>
    <dgm:cxn modelId="{4AB77BB3-2EDC-4E32-8F60-400F56DDFDBF}" type="presOf" srcId="{7ED3AF96-12DF-453E-95E9-06DBA146AAFC}" destId="{07AF9CFC-2D95-45EE-9762-6B6CDC97929D}" srcOrd="0" destOrd="0" presId="urn:microsoft.com/office/officeart/2005/8/layout/bProcess3"/>
    <dgm:cxn modelId="{B3EDE2B6-444A-435A-96E5-A40C480A7C35}" srcId="{7ED3AF96-12DF-453E-95E9-06DBA146AAFC}" destId="{F658ACC3-9095-4665-9BD0-7D8EE2250D25}" srcOrd="9" destOrd="0" parTransId="{1028B12F-1DF1-4C34-AE9C-A8BCF4FF4F1C}" sibTransId="{09B38FDF-0277-402F-B6D8-4B8F7C9174A9}"/>
    <dgm:cxn modelId="{9F7C11BA-C1EA-4476-8FCD-8F28FFBB142C}" type="presOf" srcId="{B144C684-BECD-480F-84E2-AC0546BC6C17}" destId="{4193358B-9A6C-4D1B-A857-F3CC9E2B8542}" srcOrd="0" destOrd="0" presId="urn:microsoft.com/office/officeart/2005/8/layout/bProcess3"/>
    <dgm:cxn modelId="{52EDDBBF-7DB8-483D-A267-0C6CF0F97C24}" type="presOf" srcId="{1E895765-4921-4757-AF0F-74081F935D06}" destId="{EB2DC9F6-DBB1-4058-904A-87EAEE9BA915}" srcOrd="1" destOrd="0" presId="urn:microsoft.com/office/officeart/2005/8/layout/bProcess3"/>
    <dgm:cxn modelId="{096000C1-4BBB-485E-9C6B-1EA7D2DFB413}" type="presOf" srcId="{937C0826-67B8-4934-8436-99240C62E49F}" destId="{0E544496-44CB-4E5D-B799-9E9F6BF6D00B}" srcOrd="1" destOrd="0" presId="urn:microsoft.com/office/officeart/2005/8/layout/bProcess3"/>
    <dgm:cxn modelId="{A811CBC1-D5DA-45A2-9F7E-4BA8940A4B9E}" srcId="{7ED3AF96-12DF-453E-95E9-06DBA146AAFC}" destId="{2422C9E6-8498-4A80-B416-38D9726CC66C}" srcOrd="6" destOrd="0" parTransId="{A4D17B1B-381C-4DEB-AFC9-B7B88F6E6C03}" sibTransId="{5C03F76A-8193-46B1-9E15-CE51C61AADD6}"/>
    <dgm:cxn modelId="{1619D0C4-93AB-4600-8148-EDFD9E49484B}" srcId="{7ED3AF96-12DF-453E-95E9-06DBA146AAFC}" destId="{AD0E0125-8F5A-40B9-8309-7E55A4A4C9BA}" srcOrd="7" destOrd="0" parTransId="{BCC8D0BD-3048-4A48-9334-68E91D845D95}" sibTransId="{1E895765-4921-4757-AF0F-74081F935D06}"/>
    <dgm:cxn modelId="{EDB63CCB-CA6E-4A9F-BDB2-51B656B2DEE7}" type="presOf" srcId="{88E87243-0329-4947-89C1-22E7E7EB67C4}" destId="{52C37597-2493-4E6F-9286-2B8258BB0674}" srcOrd="0" destOrd="0" presId="urn:microsoft.com/office/officeart/2005/8/layout/bProcess3"/>
    <dgm:cxn modelId="{0FAB5ACD-D8A9-4E0E-9621-407FC0ED6211}" srcId="{7ED3AF96-12DF-453E-95E9-06DBA146AAFC}" destId="{F59F148D-846A-4732-A492-39B012DD5009}" srcOrd="2" destOrd="0" parTransId="{F2EF75FD-B812-4D9E-8C15-2E9C7C6E9251}" sibTransId="{432B18C6-4E33-4B73-99E2-55D2854F398F}"/>
    <dgm:cxn modelId="{6C36F2CD-BA8F-47F6-BDA0-4B8F02B41254}" type="presOf" srcId="{1E895765-4921-4757-AF0F-74081F935D06}" destId="{D89CF9DE-D8AE-4977-9031-810655926134}" srcOrd="0" destOrd="0" presId="urn:microsoft.com/office/officeart/2005/8/layout/bProcess3"/>
    <dgm:cxn modelId="{DB2481D0-13B0-41CA-AF97-180516CE84A7}" type="presOf" srcId="{6F60E9BB-1890-4F65-8CF5-CFB6F5875138}" destId="{3ED4AC81-60B4-4D62-80D5-B4B43ED857C3}" srcOrd="0" destOrd="0" presId="urn:microsoft.com/office/officeart/2005/8/layout/bProcess3"/>
    <dgm:cxn modelId="{D852C2D1-950F-46D2-A2FC-98A5DF4ADBBA}" type="presOf" srcId="{D51C2641-0205-4D66-9BEC-CAA7C4E5F6DC}" destId="{F2308FD6-8280-409C-968A-761859644435}" srcOrd="0" destOrd="0" presId="urn:microsoft.com/office/officeart/2005/8/layout/bProcess3"/>
    <dgm:cxn modelId="{EB0CC3D1-5B8E-458B-8012-D265123451AE}" type="presOf" srcId="{937C0826-67B8-4934-8436-99240C62E49F}" destId="{0D18FFBC-AA90-4397-BFC6-C242F9C50618}" srcOrd="0" destOrd="0" presId="urn:microsoft.com/office/officeart/2005/8/layout/bProcess3"/>
    <dgm:cxn modelId="{5432CDDB-0B77-41B6-A54E-52165822063C}" type="presOf" srcId="{D99258C4-C775-425D-9D0E-00A92249EC0C}" destId="{98378908-2600-4F80-AA27-8C3720959962}" srcOrd="0" destOrd="0" presId="urn:microsoft.com/office/officeart/2005/8/layout/bProcess3"/>
    <dgm:cxn modelId="{13A4D1E2-F1EE-4EF9-9E30-A3013AAE8B1E}" type="presOf" srcId="{F59F148D-846A-4732-A492-39B012DD5009}" destId="{D2924D02-4D81-42EA-994C-6497F78885CF}" srcOrd="0" destOrd="0" presId="urn:microsoft.com/office/officeart/2005/8/layout/bProcess3"/>
    <dgm:cxn modelId="{A592F7E2-4664-402E-BFD2-3761797056BE}" srcId="{7ED3AF96-12DF-453E-95E9-06DBA146AAFC}" destId="{D51C2641-0205-4D66-9BEC-CAA7C4E5F6DC}" srcOrd="3" destOrd="0" parTransId="{9FB0124E-DB80-4FB2-B424-B6930FCE3EB5}" sibTransId="{B144C684-BECD-480F-84E2-AC0546BC6C17}"/>
    <dgm:cxn modelId="{B8A785E7-576B-45C0-8F98-3A08EDF263AF}" type="presOf" srcId="{E66763AA-D307-42C0-B89E-B12A9BAA7709}" destId="{CA4F0441-473B-4E31-BF5B-E45E73F91C20}" srcOrd="0" destOrd="0" presId="urn:microsoft.com/office/officeart/2005/8/layout/bProcess3"/>
    <dgm:cxn modelId="{F3616DEB-B35D-4168-B770-03C143F6177F}" type="presOf" srcId="{B144C684-BECD-480F-84E2-AC0546BC6C17}" destId="{46CA26CA-13AF-4165-94D4-F637B0625247}" srcOrd="1" destOrd="0" presId="urn:microsoft.com/office/officeart/2005/8/layout/bProcess3"/>
    <dgm:cxn modelId="{D132A6FA-1E25-46B1-AAED-425675A3C651}" srcId="{7ED3AF96-12DF-453E-95E9-06DBA146AAFC}" destId="{F2C15737-6D71-44CC-A639-BB89D2195BB9}" srcOrd="11" destOrd="0" parTransId="{7CA13B1E-5028-4FC7-9909-DB944E49E8D0}" sibTransId="{2558DA17-0D76-4D70-9B40-07894633F6B9}"/>
    <dgm:cxn modelId="{478D4CFF-C279-4F26-9BA0-7B8B2999B127}" type="presOf" srcId="{6DC40949-A8FE-4BC0-A394-36E002F094DD}" destId="{DEC36892-8AA7-4564-8601-12FD66665EBF}" srcOrd="1" destOrd="0" presId="urn:microsoft.com/office/officeart/2005/8/layout/bProcess3"/>
    <dgm:cxn modelId="{4C84E3FF-DD7D-4AE4-B758-3A5877F32601}" type="presOf" srcId="{717C3AE1-85BA-4855-AEF9-A8F670EF954D}" destId="{72473E38-1B15-427B-A5BA-0C1C01D355B7}" srcOrd="0" destOrd="0" presId="urn:microsoft.com/office/officeart/2005/8/layout/bProcess3"/>
    <dgm:cxn modelId="{23BB9128-87B7-4E95-96F6-D3872C21B577}" type="presParOf" srcId="{07AF9CFC-2D95-45EE-9762-6B6CDC97929D}" destId="{8A05C210-140B-4250-91FF-1FC955CBF48E}" srcOrd="0" destOrd="0" presId="urn:microsoft.com/office/officeart/2005/8/layout/bProcess3"/>
    <dgm:cxn modelId="{D37A7A85-576C-449A-A2EC-BC6361D7CB71}" type="presParOf" srcId="{07AF9CFC-2D95-45EE-9762-6B6CDC97929D}" destId="{72473E38-1B15-427B-A5BA-0C1C01D355B7}" srcOrd="1" destOrd="0" presId="urn:microsoft.com/office/officeart/2005/8/layout/bProcess3"/>
    <dgm:cxn modelId="{A0FA1E2C-11C5-44EA-8DC7-2D0E28CC4E22}" type="presParOf" srcId="{72473E38-1B15-427B-A5BA-0C1C01D355B7}" destId="{F7692529-70F2-4618-8F06-84BD6E7EF223}" srcOrd="0" destOrd="0" presId="urn:microsoft.com/office/officeart/2005/8/layout/bProcess3"/>
    <dgm:cxn modelId="{52D78D6B-3A1A-4837-8244-DBBF8079DE9E}" type="presParOf" srcId="{07AF9CFC-2D95-45EE-9762-6B6CDC97929D}" destId="{47B7E1B9-CAC0-4716-AC41-FEC6978FAABB}" srcOrd="2" destOrd="0" presId="urn:microsoft.com/office/officeart/2005/8/layout/bProcess3"/>
    <dgm:cxn modelId="{3A29B93C-A5BE-4AAD-B52D-08E0E84F78C7}" type="presParOf" srcId="{07AF9CFC-2D95-45EE-9762-6B6CDC97929D}" destId="{4F9A4B31-F1D7-4E7F-A539-E8FA6EE4E96C}" srcOrd="3" destOrd="0" presId="urn:microsoft.com/office/officeart/2005/8/layout/bProcess3"/>
    <dgm:cxn modelId="{8C69A830-A694-4ED8-A42E-96D56525D605}" type="presParOf" srcId="{4F9A4B31-F1D7-4E7F-A539-E8FA6EE4E96C}" destId="{64951F5B-FEF7-427B-A235-FF98C1C86507}" srcOrd="0" destOrd="0" presId="urn:microsoft.com/office/officeart/2005/8/layout/bProcess3"/>
    <dgm:cxn modelId="{EB32DC47-9E9D-4A7E-9C75-87C7F1EBF14C}" type="presParOf" srcId="{07AF9CFC-2D95-45EE-9762-6B6CDC97929D}" destId="{D2924D02-4D81-42EA-994C-6497F78885CF}" srcOrd="4" destOrd="0" presId="urn:microsoft.com/office/officeart/2005/8/layout/bProcess3"/>
    <dgm:cxn modelId="{04D92A5B-B88F-4A7A-865F-4EE7F0D8C96C}" type="presParOf" srcId="{07AF9CFC-2D95-45EE-9762-6B6CDC97929D}" destId="{33358D84-ACDE-48AB-85FA-F2952277505C}" srcOrd="5" destOrd="0" presId="urn:microsoft.com/office/officeart/2005/8/layout/bProcess3"/>
    <dgm:cxn modelId="{72BEE58C-DD3E-4959-9C46-9020640784F7}" type="presParOf" srcId="{33358D84-ACDE-48AB-85FA-F2952277505C}" destId="{E8E2157B-CD9C-4974-8C1C-FAA69F3EE44D}" srcOrd="0" destOrd="0" presId="urn:microsoft.com/office/officeart/2005/8/layout/bProcess3"/>
    <dgm:cxn modelId="{FD724A25-159D-492D-8414-3CCA20415412}" type="presParOf" srcId="{07AF9CFC-2D95-45EE-9762-6B6CDC97929D}" destId="{F2308FD6-8280-409C-968A-761859644435}" srcOrd="6" destOrd="0" presId="urn:microsoft.com/office/officeart/2005/8/layout/bProcess3"/>
    <dgm:cxn modelId="{5A6E95DC-4517-4BD8-A4EB-56DBEF8128CE}" type="presParOf" srcId="{07AF9CFC-2D95-45EE-9762-6B6CDC97929D}" destId="{4193358B-9A6C-4D1B-A857-F3CC9E2B8542}" srcOrd="7" destOrd="0" presId="urn:microsoft.com/office/officeart/2005/8/layout/bProcess3"/>
    <dgm:cxn modelId="{C0E267CD-66B9-46BD-A2A7-23785C82BE3D}" type="presParOf" srcId="{4193358B-9A6C-4D1B-A857-F3CC9E2B8542}" destId="{46CA26CA-13AF-4165-94D4-F637B0625247}" srcOrd="0" destOrd="0" presId="urn:microsoft.com/office/officeart/2005/8/layout/bProcess3"/>
    <dgm:cxn modelId="{DD2AA9D2-D4C5-4154-A8A8-D9946858B124}" type="presParOf" srcId="{07AF9CFC-2D95-45EE-9762-6B6CDC97929D}" destId="{98378908-2600-4F80-AA27-8C3720959962}" srcOrd="8" destOrd="0" presId="urn:microsoft.com/office/officeart/2005/8/layout/bProcess3"/>
    <dgm:cxn modelId="{E7022BBB-656F-47CA-BCEE-D2570DEA9C34}" type="presParOf" srcId="{07AF9CFC-2D95-45EE-9762-6B6CDC97929D}" destId="{1AD48B5D-1E84-46F2-9767-8C848CDCC05E}" srcOrd="9" destOrd="0" presId="urn:microsoft.com/office/officeart/2005/8/layout/bProcess3"/>
    <dgm:cxn modelId="{FAB8FFE6-AAFB-4579-B7D4-D3C32AD78881}" type="presParOf" srcId="{1AD48B5D-1E84-46F2-9767-8C848CDCC05E}" destId="{DEC36892-8AA7-4564-8601-12FD66665EBF}" srcOrd="0" destOrd="0" presId="urn:microsoft.com/office/officeart/2005/8/layout/bProcess3"/>
    <dgm:cxn modelId="{F8EA7215-43ED-4B07-A072-E65E0E3B705F}" type="presParOf" srcId="{07AF9CFC-2D95-45EE-9762-6B6CDC97929D}" destId="{52C37597-2493-4E6F-9286-2B8258BB0674}" srcOrd="10" destOrd="0" presId="urn:microsoft.com/office/officeart/2005/8/layout/bProcess3"/>
    <dgm:cxn modelId="{7009C53A-9547-4373-8BAA-2EC49213111E}" type="presParOf" srcId="{07AF9CFC-2D95-45EE-9762-6B6CDC97929D}" destId="{87009643-1AC9-4F03-A476-CED0EE9210BA}" srcOrd="11" destOrd="0" presId="urn:microsoft.com/office/officeart/2005/8/layout/bProcess3"/>
    <dgm:cxn modelId="{92AEBB21-70BB-49FE-91E6-0744B0F299DC}" type="presParOf" srcId="{87009643-1AC9-4F03-A476-CED0EE9210BA}" destId="{BA74DDB7-7842-4B7A-9A8C-98CE7DF5F691}" srcOrd="0" destOrd="0" presId="urn:microsoft.com/office/officeart/2005/8/layout/bProcess3"/>
    <dgm:cxn modelId="{C9DAFF80-5DF6-4812-820E-3AD9FA2F9AB5}" type="presParOf" srcId="{07AF9CFC-2D95-45EE-9762-6B6CDC97929D}" destId="{BDE325F5-148E-4A49-A198-7AC9CE7571CA}" srcOrd="12" destOrd="0" presId="urn:microsoft.com/office/officeart/2005/8/layout/bProcess3"/>
    <dgm:cxn modelId="{CFE2A696-79E0-41C9-BB54-4B0A6480F7C3}" type="presParOf" srcId="{07AF9CFC-2D95-45EE-9762-6B6CDC97929D}" destId="{54196EC1-3E05-4FDF-8723-EE8F68517CD8}" srcOrd="13" destOrd="0" presId="urn:microsoft.com/office/officeart/2005/8/layout/bProcess3"/>
    <dgm:cxn modelId="{FDCCD1DB-35D1-45CD-B901-B780C1C4B9FD}" type="presParOf" srcId="{54196EC1-3E05-4FDF-8723-EE8F68517CD8}" destId="{CB4070CE-9DAC-47C2-94D5-8CF4B83D5F7D}" srcOrd="0" destOrd="0" presId="urn:microsoft.com/office/officeart/2005/8/layout/bProcess3"/>
    <dgm:cxn modelId="{54705B4E-7418-4682-BCB7-D73B3FBEB8CE}" type="presParOf" srcId="{07AF9CFC-2D95-45EE-9762-6B6CDC97929D}" destId="{15BBF747-9804-40E7-A0A9-8D635F423D7A}" srcOrd="14" destOrd="0" presId="urn:microsoft.com/office/officeart/2005/8/layout/bProcess3"/>
    <dgm:cxn modelId="{C2720057-F653-4EE4-BF09-04440C2DAAD3}" type="presParOf" srcId="{07AF9CFC-2D95-45EE-9762-6B6CDC97929D}" destId="{D89CF9DE-D8AE-4977-9031-810655926134}" srcOrd="15" destOrd="0" presId="urn:microsoft.com/office/officeart/2005/8/layout/bProcess3"/>
    <dgm:cxn modelId="{05115DDE-51EB-4BEF-9BA4-AF70E3D25AA2}" type="presParOf" srcId="{D89CF9DE-D8AE-4977-9031-810655926134}" destId="{EB2DC9F6-DBB1-4058-904A-87EAEE9BA915}" srcOrd="0" destOrd="0" presId="urn:microsoft.com/office/officeart/2005/8/layout/bProcess3"/>
    <dgm:cxn modelId="{E1F2CD3A-CCC7-474B-9EC3-5936E40D585F}" type="presParOf" srcId="{07AF9CFC-2D95-45EE-9762-6B6CDC97929D}" destId="{1FE89AED-86BB-4C77-BE14-A368AB0FCE64}" srcOrd="16" destOrd="0" presId="urn:microsoft.com/office/officeart/2005/8/layout/bProcess3"/>
    <dgm:cxn modelId="{0A473720-A159-4CD1-B775-DC9AD6813D30}" type="presParOf" srcId="{07AF9CFC-2D95-45EE-9762-6B6CDC97929D}" destId="{CA4F0441-473B-4E31-BF5B-E45E73F91C20}" srcOrd="17" destOrd="0" presId="urn:microsoft.com/office/officeart/2005/8/layout/bProcess3"/>
    <dgm:cxn modelId="{33AE9107-0686-4A60-992A-E5DA72324DB9}" type="presParOf" srcId="{CA4F0441-473B-4E31-BF5B-E45E73F91C20}" destId="{A38DC565-01F5-4F40-8FA0-772C0C7D0E00}" srcOrd="0" destOrd="0" presId="urn:microsoft.com/office/officeart/2005/8/layout/bProcess3"/>
    <dgm:cxn modelId="{B158CF33-C8F5-4AF3-A717-70BF33F5B346}" type="presParOf" srcId="{07AF9CFC-2D95-45EE-9762-6B6CDC97929D}" destId="{5BF3F3B5-F037-4468-8946-3D9D063E9E4F}" srcOrd="18" destOrd="0" presId="urn:microsoft.com/office/officeart/2005/8/layout/bProcess3"/>
    <dgm:cxn modelId="{FD8CD528-861F-47E3-AF6B-06467E0B4486}" type="presParOf" srcId="{07AF9CFC-2D95-45EE-9762-6B6CDC97929D}" destId="{745FB50A-4731-4CF9-9810-3FDDD3F3F7A9}" srcOrd="19" destOrd="0" presId="urn:microsoft.com/office/officeart/2005/8/layout/bProcess3"/>
    <dgm:cxn modelId="{9DE012CF-71B0-4165-98AC-8CD884F8707B}" type="presParOf" srcId="{745FB50A-4731-4CF9-9810-3FDDD3F3F7A9}" destId="{E4BBF9F1-E728-432F-949A-8715D76D8E3A}" srcOrd="0" destOrd="0" presId="urn:microsoft.com/office/officeart/2005/8/layout/bProcess3"/>
    <dgm:cxn modelId="{4B0D63FC-2011-472B-99C7-49643A7CEF50}" type="presParOf" srcId="{07AF9CFC-2D95-45EE-9762-6B6CDC97929D}" destId="{3ED4AC81-60B4-4D62-80D5-B4B43ED857C3}" srcOrd="20" destOrd="0" presId="urn:microsoft.com/office/officeart/2005/8/layout/bProcess3"/>
    <dgm:cxn modelId="{8FB60B3E-B2FE-4A00-9414-A2BC23E2F064}" type="presParOf" srcId="{07AF9CFC-2D95-45EE-9762-6B6CDC97929D}" destId="{0D18FFBC-AA90-4397-BFC6-C242F9C50618}" srcOrd="21" destOrd="0" presId="urn:microsoft.com/office/officeart/2005/8/layout/bProcess3"/>
    <dgm:cxn modelId="{968630C7-8C4E-4069-A527-BADDB0291B1D}" type="presParOf" srcId="{0D18FFBC-AA90-4397-BFC6-C242F9C50618}" destId="{0E544496-44CB-4E5D-B799-9E9F6BF6D00B}" srcOrd="0" destOrd="0" presId="urn:microsoft.com/office/officeart/2005/8/layout/bProcess3"/>
    <dgm:cxn modelId="{B31637F6-BBBF-4779-AD26-252670982010}" type="presParOf" srcId="{07AF9CFC-2D95-45EE-9762-6B6CDC97929D}" destId="{AB3C1CA3-F3F0-4B02-941A-9448C8B8FFF1}"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73E38-1B15-427B-A5BA-0C1C01D355B7}">
      <dsp:nvSpPr>
        <dsp:cNvPr id="0" name=""/>
        <dsp:cNvSpPr/>
      </dsp:nvSpPr>
      <dsp:spPr>
        <a:xfrm>
          <a:off x="1753851" y="89081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30177" y="934513"/>
        <a:ext cx="20171" cy="4034"/>
      </dsp:txXfrm>
    </dsp:sp>
    <dsp:sp modelId="{8A05C210-140B-4250-91FF-1FC955CBF48E}">
      <dsp:nvSpPr>
        <dsp:cNvPr id="0" name=""/>
        <dsp:cNvSpPr/>
      </dsp:nvSpPr>
      <dsp:spPr>
        <a:xfrm>
          <a:off x="1637" y="410326"/>
          <a:ext cx="1754013" cy="1052408"/>
        </a:xfrm>
        <a:prstGeom prst="rect">
          <a:avLst/>
        </a:prstGeom>
        <a:solidFill>
          <a:srgbClr val="30DC5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Signing of the CDB- FAO agreement</a:t>
          </a:r>
        </a:p>
        <a:p>
          <a:pPr marL="0" lvl="0" indent="0" algn="ctr" defTabSz="577850">
            <a:lnSpc>
              <a:spcPct val="90000"/>
            </a:lnSpc>
            <a:spcBef>
              <a:spcPct val="0"/>
            </a:spcBef>
            <a:spcAft>
              <a:spcPct val="35000"/>
            </a:spcAft>
            <a:buNone/>
          </a:pPr>
          <a:r>
            <a:rPr lang="en-GB" sz="1300" kern="1200" dirty="0"/>
            <a:t>December 2022</a:t>
          </a:r>
          <a:endParaRPr lang="en-US" sz="1300" kern="1200" dirty="0"/>
        </a:p>
      </dsp:txBody>
      <dsp:txXfrm>
        <a:off x="1637" y="410326"/>
        <a:ext cx="1754013" cy="1052408"/>
      </dsp:txXfrm>
    </dsp:sp>
    <dsp:sp modelId="{4F9A4B31-F1D7-4E7F-A539-E8FA6EE4E96C}">
      <dsp:nvSpPr>
        <dsp:cNvPr id="0" name=""/>
        <dsp:cNvSpPr/>
      </dsp:nvSpPr>
      <dsp:spPr>
        <a:xfrm>
          <a:off x="3911288" y="89081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87614" y="934513"/>
        <a:ext cx="20171" cy="4034"/>
      </dsp:txXfrm>
    </dsp:sp>
    <dsp:sp modelId="{47B7E1B9-CAC0-4716-AC41-FEC6978FAABB}">
      <dsp:nvSpPr>
        <dsp:cNvPr id="0" name=""/>
        <dsp:cNvSpPr/>
      </dsp:nvSpPr>
      <dsp:spPr>
        <a:xfrm>
          <a:off x="2159074" y="410326"/>
          <a:ext cx="1754013" cy="1052408"/>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January 2023 recruitment of   consultants 	</a:t>
          </a:r>
          <a:endParaRPr lang="en-US" sz="1300" kern="1200" dirty="0"/>
        </a:p>
      </dsp:txBody>
      <dsp:txXfrm>
        <a:off x="2159074" y="410326"/>
        <a:ext cx="1754013" cy="1052408"/>
      </dsp:txXfrm>
    </dsp:sp>
    <dsp:sp modelId="{33358D84-ACDE-48AB-85FA-F2952277505C}">
      <dsp:nvSpPr>
        <dsp:cNvPr id="0" name=""/>
        <dsp:cNvSpPr/>
      </dsp:nvSpPr>
      <dsp:spPr>
        <a:xfrm>
          <a:off x="6068725" y="89081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45051" y="934513"/>
        <a:ext cx="20171" cy="4034"/>
      </dsp:txXfrm>
    </dsp:sp>
    <dsp:sp modelId="{D2924D02-4D81-42EA-994C-6497F78885CF}">
      <dsp:nvSpPr>
        <dsp:cNvPr id="0" name=""/>
        <dsp:cNvSpPr/>
      </dsp:nvSpPr>
      <dsp:spPr>
        <a:xfrm>
          <a:off x="4316511" y="410326"/>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February 15</a:t>
          </a:r>
          <a:r>
            <a:rPr lang="en-GB" sz="1300" kern="1200" baseline="30000" dirty="0"/>
            <a:t>th</a:t>
          </a:r>
          <a:r>
            <a:rPr lang="en-GB" sz="1300" kern="1200" dirty="0"/>
            <a:t>  Detailed Methodology for review</a:t>
          </a:r>
          <a:endParaRPr lang="en-US" sz="1300" kern="1200" dirty="0"/>
        </a:p>
      </dsp:txBody>
      <dsp:txXfrm>
        <a:off x="4316511" y="410326"/>
        <a:ext cx="1754013" cy="1052408"/>
      </dsp:txXfrm>
    </dsp:sp>
    <dsp:sp modelId="{4193358B-9A6C-4D1B-A857-F3CC9E2B8542}">
      <dsp:nvSpPr>
        <dsp:cNvPr id="0" name=""/>
        <dsp:cNvSpPr/>
      </dsp:nvSpPr>
      <dsp:spPr>
        <a:xfrm>
          <a:off x="878644" y="146093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52678" y="1645329"/>
        <a:ext cx="324243" cy="4034"/>
      </dsp:txXfrm>
    </dsp:sp>
    <dsp:sp modelId="{F2308FD6-8280-409C-968A-761859644435}">
      <dsp:nvSpPr>
        <dsp:cNvPr id="0" name=""/>
        <dsp:cNvSpPr/>
      </dsp:nvSpPr>
      <dsp:spPr>
        <a:xfrm>
          <a:off x="6473948" y="410326"/>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February  Technical work starts to selected ports and vessels assessment	</a:t>
          </a:r>
          <a:endParaRPr lang="en-US" sz="1300" kern="1200" dirty="0"/>
        </a:p>
      </dsp:txBody>
      <dsp:txXfrm>
        <a:off x="6473948" y="410326"/>
        <a:ext cx="1754013" cy="1052408"/>
      </dsp:txXfrm>
    </dsp:sp>
    <dsp:sp modelId="{1AD48B5D-1E84-46F2-9767-8C848CDCC05E}">
      <dsp:nvSpPr>
        <dsp:cNvPr id="0" name=""/>
        <dsp:cNvSpPr/>
      </dsp:nvSpPr>
      <dsp:spPr>
        <a:xfrm>
          <a:off x="1753851" y="234664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30177" y="2390345"/>
        <a:ext cx="20171" cy="4034"/>
      </dsp:txXfrm>
    </dsp:sp>
    <dsp:sp modelId="{98378908-2600-4F80-AA27-8C3720959962}">
      <dsp:nvSpPr>
        <dsp:cNvPr id="0" name=""/>
        <dsp:cNvSpPr/>
      </dsp:nvSpPr>
      <dsp:spPr>
        <a:xfrm>
          <a:off x="1637" y="1866158"/>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March field mission and TWG in person in Barbados</a:t>
          </a:r>
          <a:endParaRPr lang="en-US" sz="1300" kern="1200" dirty="0"/>
        </a:p>
      </dsp:txBody>
      <dsp:txXfrm>
        <a:off x="1637" y="1866158"/>
        <a:ext cx="1754013" cy="1052408"/>
      </dsp:txXfrm>
    </dsp:sp>
    <dsp:sp modelId="{87009643-1AC9-4F03-A476-CED0EE9210BA}">
      <dsp:nvSpPr>
        <dsp:cNvPr id="0" name=""/>
        <dsp:cNvSpPr/>
      </dsp:nvSpPr>
      <dsp:spPr>
        <a:xfrm>
          <a:off x="3911288" y="234664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87614" y="2390345"/>
        <a:ext cx="20171" cy="4034"/>
      </dsp:txXfrm>
    </dsp:sp>
    <dsp:sp modelId="{52C37597-2493-4E6F-9286-2B8258BB0674}">
      <dsp:nvSpPr>
        <dsp:cNvPr id="0" name=""/>
        <dsp:cNvSpPr/>
      </dsp:nvSpPr>
      <dsp:spPr>
        <a:xfrm>
          <a:off x="2159074" y="1866158"/>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March 30</a:t>
          </a:r>
          <a:r>
            <a:rPr lang="en-GB" sz="1300" kern="1200" baseline="30000" dirty="0"/>
            <a:t>th</a:t>
          </a:r>
          <a:r>
            <a:rPr lang="en-GB" sz="1300" kern="1200" dirty="0"/>
            <a:t>  draft report with analysis based on the data provided</a:t>
          </a:r>
          <a:endParaRPr lang="en-US" sz="1300" kern="1200" dirty="0"/>
        </a:p>
      </dsp:txBody>
      <dsp:txXfrm>
        <a:off x="2159074" y="1866158"/>
        <a:ext cx="1754013" cy="1052408"/>
      </dsp:txXfrm>
    </dsp:sp>
    <dsp:sp modelId="{54196EC1-3E05-4FDF-8723-EE8F68517CD8}">
      <dsp:nvSpPr>
        <dsp:cNvPr id="0" name=""/>
        <dsp:cNvSpPr/>
      </dsp:nvSpPr>
      <dsp:spPr>
        <a:xfrm>
          <a:off x="6068725" y="234664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45051" y="2390345"/>
        <a:ext cx="20171" cy="4034"/>
      </dsp:txXfrm>
    </dsp:sp>
    <dsp:sp modelId="{BDE325F5-148E-4A49-A198-7AC9CE7571CA}">
      <dsp:nvSpPr>
        <dsp:cNvPr id="0" name=""/>
        <dsp:cNvSpPr/>
      </dsp:nvSpPr>
      <dsp:spPr>
        <a:xfrm>
          <a:off x="4316511" y="1866158"/>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April 15</a:t>
          </a:r>
          <a:r>
            <a:rPr lang="en-GB" sz="1300" kern="1200" baseline="30000" dirty="0"/>
            <a:t>th</a:t>
          </a:r>
          <a:r>
            <a:rPr lang="en-GB" sz="1300" kern="1200" dirty="0"/>
            <a:t>  comments on draft report by CDB</a:t>
          </a:r>
          <a:endParaRPr lang="en-US" sz="1300" kern="1200" dirty="0"/>
        </a:p>
      </dsp:txBody>
      <dsp:txXfrm>
        <a:off x="4316511" y="1866158"/>
        <a:ext cx="1754013" cy="1052408"/>
      </dsp:txXfrm>
    </dsp:sp>
    <dsp:sp modelId="{D89CF9DE-D8AE-4977-9031-810655926134}">
      <dsp:nvSpPr>
        <dsp:cNvPr id="0" name=""/>
        <dsp:cNvSpPr/>
      </dsp:nvSpPr>
      <dsp:spPr>
        <a:xfrm>
          <a:off x="878644" y="2916766"/>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52678" y="3101161"/>
        <a:ext cx="324243" cy="4034"/>
      </dsp:txXfrm>
    </dsp:sp>
    <dsp:sp modelId="{15BBF747-9804-40E7-A0A9-8D635F423D7A}">
      <dsp:nvSpPr>
        <dsp:cNvPr id="0" name=""/>
        <dsp:cNvSpPr/>
      </dsp:nvSpPr>
      <dsp:spPr>
        <a:xfrm>
          <a:off x="6473948" y="1866158"/>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Joint validation of results of Phase 1</a:t>
          </a:r>
          <a:endParaRPr lang="en-US" sz="1300" kern="1200" dirty="0"/>
        </a:p>
      </dsp:txBody>
      <dsp:txXfrm>
        <a:off x="6473948" y="1866158"/>
        <a:ext cx="1754013" cy="1052408"/>
      </dsp:txXfrm>
    </dsp:sp>
    <dsp:sp modelId="{CA4F0441-473B-4E31-BF5B-E45E73F91C20}">
      <dsp:nvSpPr>
        <dsp:cNvPr id="0" name=""/>
        <dsp:cNvSpPr/>
      </dsp:nvSpPr>
      <dsp:spPr>
        <a:xfrm>
          <a:off x="1753851" y="3802474"/>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30177" y="3846176"/>
        <a:ext cx="20171" cy="4034"/>
      </dsp:txXfrm>
    </dsp:sp>
    <dsp:sp modelId="{1FE89AED-86BB-4C77-BE14-A368AB0FCE64}">
      <dsp:nvSpPr>
        <dsp:cNvPr id="0" name=""/>
        <dsp:cNvSpPr/>
      </dsp:nvSpPr>
      <dsp:spPr>
        <a:xfrm>
          <a:off x="1637" y="3321989"/>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May Phase 2 field mission </a:t>
          </a:r>
          <a:endParaRPr lang="en-US" sz="1300" kern="1200" dirty="0"/>
        </a:p>
      </dsp:txBody>
      <dsp:txXfrm>
        <a:off x="1637" y="3321989"/>
        <a:ext cx="1754013" cy="1052408"/>
      </dsp:txXfrm>
    </dsp:sp>
    <dsp:sp modelId="{745FB50A-4731-4CF9-9810-3FDDD3F3F7A9}">
      <dsp:nvSpPr>
        <dsp:cNvPr id="0" name=""/>
        <dsp:cNvSpPr/>
      </dsp:nvSpPr>
      <dsp:spPr>
        <a:xfrm>
          <a:off x="3911288" y="3802474"/>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87614" y="3846176"/>
        <a:ext cx="20171" cy="4034"/>
      </dsp:txXfrm>
    </dsp:sp>
    <dsp:sp modelId="{5BF3F3B5-F037-4468-8946-3D9D063E9E4F}">
      <dsp:nvSpPr>
        <dsp:cNvPr id="0" name=""/>
        <dsp:cNvSpPr/>
      </dsp:nvSpPr>
      <dsp:spPr>
        <a:xfrm>
          <a:off x="2159074" y="3321989"/>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June draft report of phase 2</a:t>
          </a:r>
          <a:endParaRPr lang="en-US" sz="1300" kern="1200" dirty="0"/>
        </a:p>
      </dsp:txBody>
      <dsp:txXfrm>
        <a:off x="2159074" y="3321989"/>
        <a:ext cx="1754013" cy="1052408"/>
      </dsp:txXfrm>
    </dsp:sp>
    <dsp:sp modelId="{0D18FFBC-AA90-4397-BFC6-C242F9C50618}">
      <dsp:nvSpPr>
        <dsp:cNvPr id="0" name=""/>
        <dsp:cNvSpPr/>
      </dsp:nvSpPr>
      <dsp:spPr>
        <a:xfrm>
          <a:off x="6068725" y="3802474"/>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45051" y="3846176"/>
        <a:ext cx="20171" cy="4034"/>
      </dsp:txXfrm>
    </dsp:sp>
    <dsp:sp modelId="{3ED4AC81-60B4-4D62-80D5-B4B43ED857C3}">
      <dsp:nvSpPr>
        <dsp:cNvPr id="0" name=""/>
        <dsp:cNvSpPr/>
      </dsp:nvSpPr>
      <dsp:spPr>
        <a:xfrm>
          <a:off x="4316511" y="3321989"/>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dirty="0"/>
            <a:t>Joint validation of results of Phase 2</a:t>
          </a:r>
          <a:endParaRPr lang="en-US" sz="1300" kern="1200" dirty="0"/>
        </a:p>
      </dsp:txBody>
      <dsp:txXfrm>
        <a:off x="4316511" y="3321989"/>
        <a:ext cx="1754013" cy="1052408"/>
      </dsp:txXfrm>
    </dsp:sp>
    <dsp:sp modelId="{AB3C1CA3-F3F0-4B02-941A-9448C8B8FFF1}">
      <dsp:nvSpPr>
        <dsp:cNvPr id="0" name=""/>
        <dsp:cNvSpPr/>
      </dsp:nvSpPr>
      <dsp:spPr>
        <a:xfrm>
          <a:off x="6473948" y="3321989"/>
          <a:ext cx="1754013" cy="10524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a:t>30 July Final Reports</a:t>
          </a:r>
          <a:endParaRPr lang="en-US" sz="1300" kern="1200" dirty="0"/>
        </a:p>
      </dsp:txBody>
      <dsp:txXfrm>
        <a:off x="6473948" y="3321989"/>
        <a:ext cx="1754013" cy="1052408"/>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6964" cy="46575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4653" y="0"/>
            <a:ext cx="3056964" cy="465753"/>
          </a:xfrm>
          <a:prstGeom prst="rect">
            <a:avLst/>
          </a:prstGeom>
        </p:spPr>
        <p:txBody>
          <a:bodyPr vert="horz" lIns="91440" tIns="45720" rIns="91440" bIns="45720" rtlCol="0"/>
          <a:lstStyle>
            <a:lvl1pPr algn="r">
              <a:defRPr sz="1200"/>
            </a:lvl1pPr>
          </a:lstStyle>
          <a:p>
            <a:fld id="{4CCCB0EC-EE33-4F22-AD61-B12797A6AB81}" type="datetimeFigureOut">
              <a:rPr lang="en-US" smtClean="0"/>
              <a:pPr/>
              <a:t>3/14/2023</a:t>
            </a:fld>
            <a:endParaRPr lang="en-US"/>
          </a:p>
        </p:txBody>
      </p:sp>
      <p:sp>
        <p:nvSpPr>
          <p:cNvPr id="4" name="Footer Placeholder 3"/>
          <p:cNvSpPr>
            <a:spLocks noGrp="1"/>
          </p:cNvSpPr>
          <p:nvPr>
            <p:ph type="ftr" sz="quarter" idx="2"/>
          </p:nvPr>
        </p:nvSpPr>
        <p:spPr>
          <a:xfrm>
            <a:off x="1" y="8841859"/>
            <a:ext cx="3056964" cy="46575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4653" y="8841859"/>
            <a:ext cx="3056964" cy="465753"/>
          </a:xfrm>
          <a:prstGeom prst="rect">
            <a:avLst/>
          </a:prstGeom>
        </p:spPr>
        <p:txBody>
          <a:bodyPr vert="horz" lIns="91440" tIns="45720" rIns="91440" bIns="45720" rtlCol="0" anchor="b"/>
          <a:lstStyle>
            <a:lvl1pPr algn="r">
              <a:defRPr sz="1200"/>
            </a:lvl1pPr>
          </a:lstStyle>
          <a:p>
            <a:fld id="{340E9144-2F41-45B4-8BC6-39EF963786A7}" type="slidenum">
              <a:rPr lang="en-US" smtClean="0"/>
              <a:pPr/>
              <a:t>‹#›</a:t>
            </a:fld>
            <a:endParaRPr lang="en-US"/>
          </a:p>
        </p:txBody>
      </p:sp>
    </p:spTree>
    <p:extLst>
      <p:ext uri="{BB962C8B-B14F-4D97-AF65-F5344CB8AC3E}">
        <p14:creationId xmlns:p14="http://schemas.microsoft.com/office/powerpoint/2010/main" val="152040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6414" cy="46545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219" y="0"/>
            <a:ext cx="3056414" cy="465455"/>
          </a:xfrm>
          <a:prstGeom prst="rect">
            <a:avLst/>
          </a:prstGeom>
        </p:spPr>
        <p:txBody>
          <a:bodyPr vert="horz" lIns="91440" tIns="45720" rIns="91440" bIns="45720" rtlCol="0"/>
          <a:lstStyle>
            <a:lvl1pPr algn="r">
              <a:defRPr sz="1200"/>
            </a:lvl1pPr>
          </a:lstStyle>
          <a:p>
            <a:fld id="{DB50C598-7139-4253-8F90-C1313D8E62FE}" type="datetimeFigureOut">
              <a:rPr lang="en-US" smtClean="0"/>
              <a:pPr/>
              <a:t>3/14/2023</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029"/>
            <a:ext cx="3056414" cy="4654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219" y="8842029"/>
            <a:ext cx="3056414" cy="465455"/>
          </a:xfrm>
          <a:prstGeom prst="rect">
            <a:avLst/>
          </a:prstGeom>
        </p:spPr>
        <p:txBody>
          <a:bodyPr vert="horz" lIns="91440" tIns="45720" rIns="91440" bIns="45720" rtlCol="0" anchor="b"/>
          <a:lstStyle>
            <a:lvl1pPr algn="r">
              <a:defRPr sz="1200"/>
            </a:lvl1pPr>
          </a:lstStyle>
          <a:p>
            <a:fld id="{7C65884B-6903-45D0-AC2A-A4F095595D2E}" type="slidenum">
              <a:rPr lang="en-US" smtClean="0"/>
              <a:pPr/>
              <a:t>‹#›</a:t>
            </a:fld>
            <a:endParaRPr lang="en-US"/>
          </a:p>
        </p:txBody>
      </p:sp>
    </p:spTree>
    <p:extLst>
      <p:ext uri="{BB962C8B-B14F-4D97-AF65-F5344CB8AC3E}">
        <p14:creationId xmlns:p14="http://schemas.microsoft.com/office/powerpoint/2010/main" val="290368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a:t>
            </a:fld>
            <a:endParaRPr lang="en-US" dirty="0"/>
          </a:p>
        </p:txBody>
      </p:sp>
    </p:spTree>
    <p:extLst>
      <p:ext uri="{BB962C8B-B14F-4D97-AF65-F5344CB8AC3E}">
        <p14:creationId xmlns:p14="http://schemas.microsoft.com/office/powerpoint/2010/main" val="1676106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0D337D-F6EB-4176-9402-142DA07D7F77}" type="slidenum">
              <a:rPr lang="en-US" smtClean="0"/>
              <a:t>2</a:t>
            </a:fld>
            <a:endParaRPr lang="en-US"/>
          </a:p>
        </p:txBody>
      </p:sp>
    </p:spTree>
    <p:extLst>
      <p:ext uri="{BB962C8B-B14F-4D97-AF65-F5344CB8AC3E}">
        <p14:creationId xmlns:p14="http://schemas.microsoft.com/office/powerpoint/2010/main" val="1624861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5884B-6903-45D0-AC2A-A4F095595D2E}" type="slidenum">
              <a:rPr lang="en-US" smtClean="0"/>
              <a:pPr/>
              <a:t>8</a:t>
            </a:fld>
            <a:endParaRPr lang="en-US"/>
          </a:p>
        </p:txBody>
      </p:sp>
    </p:spTree>
    <p:extLst>
      <p:ext uri="{BB962C8B-B14F-4D97-AF65-F5344CB8AC3E}">
        <p14:creationId xmlns:p14="http://schemas.microsoft.com/office/powerpoint/2010/main" val="7491248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508000" y="4221163"/>
            <a:ext cx="8639175" cy="1000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Rectangle 4"/>
          <p:cNvSpPr/>
          <p:nvPr/>
        </p:nvSpPr>
        <p:spPr>
          <a:xfrm>
            <a:off x="0" y="4221163"/>
            <a:ext cx="431800" cy="100012"/>
          </a:xfrm>
          <a:prstGeom prst="rect">
            <a:avLst/>
          </a:prstGeom>
          <a:solidFill>
            <a:schemeClr val="tx2">
              <a:lumMod val="40000"/>
              <a:lumOff val="6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251520" y="2636912"/>
            <a:ext cx="7772400" cy="1470025"/>
          </a:xfrm>
        </p:spPr>
        <p:txBody>
          <a:bodyPr>
            <a:noAutofit/>
          </a:bodyPr>
          <a:lstStyle>
            <a:lvl1pPr algn="l">
              <a:defRPr/>
            </a:lvl1pPr>
          </a:lstStyle>
          <a:p>
            <a:r>
              <a:rPr lang="en-US" noProof="0"/>
              <a:t>Click to edit Master title style</a:t>
            </a:r>
          </a:p>
        </p:txBody>
      </p:sp>
      <p:sp>
        <p:nvSpPr>
          <p:cNvPr id="3" name="Subtitle 2"/>
          <p:cNvSpPr>
            <a:spLocks noGrp="1"/>
          </p:cNvSpPr>
          <p:nvPr>
            <p:ph type="subTitle" idx="1"/>
          </p:nvPr>
        </p:nvSpPr>
        <p:spPr>
          <a:xfrm>
            <a:off x="251520" y="4437112"/>
            <a:ext cx="6400800" cy="1752600"/>
          </a:xfrm>
        </p:spPr>
        <p:txBody>
          <a:bodyPr/>
          <a:lstStyle>
            <a:lvl1pPr marL="0" indent="0" algn="l">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pic>
        <p:nvPicPr>
          <p:cNvPr id="7" name="Picture 2" descr="C:\Users\druilhe\Documents\FAO\Admin\Logo\FAO_logo_Blue_2lines_en.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4674" b="15334"/>
          <a:stretch/>
        </p:blipFill>
        <p:spPr bwMode="auto">
          <a:xfrm>
            <a:off x="250974" y="548680"/>
            <a:ext cx="5041106" cy="1080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160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508000" y="1120775"/>
            <a:ext cx="8639175" cy="1000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Rectangle 4"/>
          <p:cNvSpPr/>
          <p:nvPr/>
        </p:nvSpPr>
        <p:spPr>
          <a:xfrm>
            <a:off x="0" y="1120775"/>
            <a:ext cx="431800" cy="100013"/>
          </a:xfrm>
          <a:prstGeom prst="rect">
            <a:avLst/>
          </a:prstGeom>
          <a:solidFill>
            <a:schemeClr val="tx2">
              <a:lumMod val="40000"/>
              <a:lumOff val="6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p:txBody>
          <a:bodyPr>
            <a:noAutofit/>
          </a:bodyPr>
          <a:lstStyle>
            <a:lvl1pPr>
              <a:defRPr sz="2800"/>
            </a:lvl1pPr>
          </a:lstStyle>
          <a:p>
            <a:r>
              <a:rPr lang="en-US" noProof="0"/>
              <a:t>Click to edit Master title style</a:t>
            </a:r>
          </a:p>
        </p:txBody>
      </p:sp>
      <p:sp>
        <p:nvSpPr>
          <p:cNvPr id="3" name="Content Placeholder 2"/>
          <p:cNvSpPr>
            <a:spLocks noGrp="1"/>
          </p:cNvSpPr>
          <p:nvPr>
            <p:ph idx="1"/>
          </p:nvPr>
        </p:nvSpPr>
        <p:spPr/>
        <p:txBody>
          <a:bodyPr/>
          <a:lstStyle>
            <a:lvl1pPr>
              <a:buClr>
                <a:schemeClr val="bg1">
                  <a:lumMod val="65000"/>
                </a:schemeClr>
              </a:buClr>
              <a:defRPr sz="1800"/>
            </a:lvl1pPr>
            <a:lvl2pPr>
              <a:defRPr sz="1800"/>
            </a:lvl2pPr>
            <a:lvl3pPr>
              <a:defRPr sz="1800"/>
            </a:lvl3pPr>
            <a:lvl4pPr>
              <a:defRPr sz="1800"/>
            </a:lvl4pPr>
            <a:lvl5pPr>
              <a:defRPr sz="18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Slide Number Placeholder 8"/>
          <p:cNvSpPr>
            <a:spLocks noGrp="1"/>
          </p:cNvSpPr>
          <p:nvPr>
            <p:ph type="sldNum" sz="quarter" idx="10"/>
          </p:nvPr>
        </p:nvSpPr>
        <p:spPr/>
        <p:txBody>
          <a:bodyPr/>
          <a:lstStyle>
            <a:lvl1pPr algn="r" fontAlgn="auto">
              <a:spcBef>
                <a:spcPts val="0"/>
              </a:spcBef>
              <a:spcAft>
                <a:spcPts val="0"/>
              </a:spcAft>
              <a:defRPr sz="800">
                <a:solidFill>
                  <a:schemeClr val="tx1">
                    <a:tint val="75000"/>
                  </a:schemeClr>
                </a:solidFill>
                <a:latin typeface="Verdana" pitchFamily="34" charset="0"/>
                <a:ea typeface="Verdana" pitchFamily="34" charset="0"/>
                <a:cs typeface="Verdana" pitchFamily="34" charset="0"/>
              </a:defRPr>
            </a:lvl1pPr>
          </a:lstStyle>
          <a:p>
            <a:pPr>
              <a:defRPr/>
            </a:pPr>
            <a:fld id="{092C4052-19FB-400B-975C-A9C7457A35C0}" type="slidenum">
              <a:rPr lang="en-US" smtClean="0">
                <a:solidFill>
                  <a:prstClr val="black">
                    <a:tint val="75000"/>
                  </a:prstClr>
                </a:solidFill>
              </a:rPr>
              <a:pPr>
                <a:defRPr/>
              </a:pPr>
              <a:t>‹#›</a:t>
            </a:fld>
            <a:endParaRPr lang="en-US" dirty="0">
              <a:solidFill>
                <a:prstClr val="black">
                  <a:tint val="75000"/>
                </a:prstClr>
              </a:solidFill>
            </a:endParaRPr>
          </a:p>
        </p:txBody>
      </p:sp>
      <p:pic>
        <p:nvPicPr>
          <p:cNvPr id="8" name="Picture 2" descr="C:\Users\druilhe\Documents\FAO\Admin\Logo\FAO_logo_Blue_2lines_en.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4674" b="15334"/>
          <a:stretch/>
        </p:blipFill>
        <p:spPr bwMode="auto">
          <a:xfrm>
            <a:off x="9525" y="6161483"/>
            <a:ext cx="3252216" cy="676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8116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508000" y="1120775"/>
            <a:ext cx="8639175" cy="10001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ectangle 5"/>
          <p:cNvSpPr/>
          <p:nvPr/>
        </p:nvSpPr>
        <p:spPr>
          <a:xfrm>
            <a:off x="0" y="1120775"/>
            <a:ext cx="431800" cy="100013"/>
          </a:xfrm>
          <a:prstGeom prst="rect">
            <a:avLst/>
          </a:prstGeom>
          <a:solidFill>
            <a:schemeClr val="tx2">
              <a:lumMod val="40000"/>
              <a:lumOff val="6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457200" y="1268760"/>
            <a:ext cx="4038600" cy="4857403"/>
          </a:xfrm>
        </p:spPr>
        <p:txBody>
          <a:bodyPr>
            <a:normAutofit/>
          </a:bodyPr>
          <a:lstStyle>
            <a:lvl1pPr>
              <a:buClr>
                <a:schemeClr val="bg1">
                  <a:lumMod val="65000"/>
                </a:schemeClr>
              </a:buCl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 name="Content Placeholder 3"/>
          <p:cNvSpPr>
            <a:spLocks noGrp="1"/>
          </p:cNvSpPr>
          <p:nvPr>
            <p:ph sz="half" idx="2"/>
          </p:nvPr>
        </p:nvSpPr>
        <p:spPr>
          <a:xfrm>
            <a:off x="4648200" y="1268760"/>
            <a:ext cx="4038600" cy="4857403"/>
          </a:xfrm>
        </p:spPr>
        <p:txBody>
          <a:bodyPr>
            <a:normAutofit/>
          </a:bodyPr>
          <a:lstStyle>
            <a:lvl1pPr>
              <a:buClr>
                <a:schemeClr val="bg1">
                  <a:lumMod val="65000"/>
                </a:schemeClr>
              </a:buCl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pic>
        <p:nvPicPr>
          <p:cNvPr id="7" name="Picture 2" descr="C:\Users\druilhe\Documents\FAO\Admin\Logo\FAO_logo_Blue_2lines_en.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4674" b="15334"/>
          <a:stretch/>
        </p:blipFill>
        <p:spPr bwMode="auto">
          <a:xfrm>
            <a:off x="0" y="6142433"/>
            <a:ext cx="3252216" cy="676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3240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115888"/>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341438"/>
            <a:ext cx="8229600" cy="4784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9" name="Slide Number Placeholder 8"/>
          <p:cNvSpPr>
            <a:spLocks noGrp="1"/>
          </p:cNvSpPr>
          <p:nvPr>
            <p:ph type="sldNum" sz="quarter" idx="4"/>
          </p:nvPr>
        </p:nvSpPr>
        <p:spPr>
          <a:xfrm>
            <a:off x="6876256" y="6309320"/>
            <a:ext cx="2133600" cy="365125"/>
          </a:xfrm>
          <a:prstGeom prst="rect">
            <a:avLst/>
          </a:prstGeom>
        </p:spPr>
        <p:txBody>
          <a:bodyPr vert="horz" lIns="91440" tIns="45720" rIns="91440" bIns="45720" rtlCol="0" anchor="ctr"/>
          <a:lstStyle>
            <a:lvl1pPr algn="l" fontAlgn="auto">
              <a:spcBef>
                <a:spcPts val="0"/>
              </a:spcBef>
              <a:spcAft>
                <a:spcPts val="0"/>
              </a:spcAft>
              <a:defRPr sz="800">
                <a:solidFill>
                  <a:schemeClr val="tx1">
                    <a:tint val="75000"/>
                  </a:schemeClr>
                </a:solidFill>
                <a:latin typeface="Verdana" pitchFamily="34" charset="0"/>
                <a:ea typeface="Verdana" pitchFamily="34" charset="0"/>
                <a:cs typeface="Verdana" pitchFamily="34" charset="0"/>
              </a:defRPr>
            </a:lvl1pPr>
          </a:lstStyle>
          <a:p>
            <a:pPr>
              <a:defRPr/>
            </a:pPr>
            <a:fld id="{CA323A52-A7E0-458D-8BF3-A6F9CCD12C5E}"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872123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sldNum="0" hdr="0" ftr="0" dt="0"/>
  <p:txStyles>
    <p:titleStyle>
      <a:lvl1pPr algn="r" rtl="0" eaLnBrk="0" fontAlgn="base" hangingPunct="0">
        <a:spcBef>
          <a:spcPct val="0"/>
        </a:spcBef>
        <a:spcAft>
          <a:spcPct val="0"/>
        </a:spcAft>
        <a:defRPr sz="3200" kern="1200">
          <a:solidFill>
            <a:schemeClr val="accent1"/>
          </a:solidFill>
          <a:latin typeface="+mn-lt"/>
          <a:ea typeface="Verdana" pitchFamily="34" charset="0"/>
          <a:cs typeface="Verdana" pitchFamily="34" charset="0"/>
        </a:defRPr>
      </a:lvl1pPr>
      <a:lvl2pPr algn="l" rtl="0" eaLnBrk="0" fontAlgn="base" hangingPunct="0">
        <a:spcBef>
          <a:spcPct val="0"/>
        </a:spcBef>
        <a:spcAft>
          <a:spcPct val="0"/>
        </a:spcAft>
        <a:defRPr sz="3200">
          <a:solidFill>
            <a:schemeClr val="accent1"/>
          </a:solidFill>
          <a:latin typeface="Calibri" pitchFamily="34" charset="0"/>
          <a:ea typeface="Verdana" pitchFamily="34" charset="0"/>
          <a:cs typeface="Verdana" pitchFamily="34" charset="0"/>
        </a:defRPr>
      </a:lvl2pPr>
      <a:lvl3pPr algn="l" rtl="0" eaLnBrk="0" fontAlgn="base" hangingPunct="0">
        <a:spcBef>
          <a:spcPct val="0"/>
        </a:spcBef>
        <a:spcAft>
          <a:spcPct val="0"/>
        </a:spcAft>
        <a:defRPr sz="3200">
          <a:solidFill>
            <a:schemeClr val="accent1"/>
          </a:solidFill>
          <a:latin typeface="Calibri" pitchFamily="34" charset="0"/>
          <a:ea typeface="Verdana" pitchFamily="34" charset="0"/>
          <a:cs typeface="Verdana" pitchFamily="34" charset="0"/>
        </a:defRPr>
      </a:lvl3pPr>
      <a:lvl4pPr algn="l" rtl="0" eaLnBrk="0" fontAlgn="base" hangingPunct="0">
        <a:spcBef>
          <a:spcPct val="0"/>
        </a:spcBef>
        <a:spcAft>
          <a:spcPct val="0"/>
        </a:spcAft>
        <a:defRPr sz="3200">
          <a:solidFill>
            <a:schemeClr val="accent1"/>
          </a:solidFill>
          <a:latin typeface="Calibri" pitchFamily="34" charset="0"/>
          <a:ea typeface="Verdana" pitchFamily="34" charset="0"/>
          <a:cs typeface="Verdana" pitchFamily="34" charset="0"/>
        </a:defRPr>
      </a:lvl4pPr>
      <a:lvl5pPr algn="l" rtl="0" eaLnBrk="0" fontAlgn="base" hangingPunct="0">
        <a:spcBef>
          <a:spcPct val="0"/>
        </a:spcBef>
        <a:spcAft>
          <a:spcPct val="0"/>
        </a:spcAft>
        <a:defRPr sz="3200">
          <a:solidFill>
            <a:schemeClr val="accent1"/>
          </a:solidFill>
          <a:latin typeface="Calibri" pitchFamily="34" charset="0"/>
          <a:ea typeface="Verdana" pitchFamily="34" charset="0"/>
          <a:cs typeface="Verdana" pitchFamily="34" charset="0"/>
        </a:defRPr>
      </a:lvl5pPr>
      <a:lvl6pPr marL="457200" algn="l" rtl="0" fontAlgn="base">
        <a:spcBef>
          <a:spcPct val="0"/>
        </a:spcBef>
        <a:spcAft>
          <a:spcPct val="0"/>
        </a:spcAft>
        <a:defRPr sz="3200" b="1">
          <a:solidFill>
            <a:schemeClr val="accent1"/>
          </a:solidFill>
          <a:latin typeface="Verdana" pitchFamily="34" charset="0"/>
          <a:ea typeface="Verdana" pitchFamily="34" charset="0"/>
          <a:cs typeface="Verdana" pitchFamily="34" charset="0"/>
        </a:defRPr>
      </a:lvl6pPr>
      <a:lvl7pPr marL="914400" algn="l" rtl="0" fontAlgn="base">
        <a:spcBef>
          <a:spcPct val="0"/>
        </a:spcBef>
        <a:spcAft>
          <a:spcPct val="0"/>
        </a:spcAft>
        <a:defRPr sz="3200" b="1">
          <a:solidFill>
            <a:schemeClr val="accent1"/>
          </a:solidFill>
          <a:latin typeface="Verdana" pitchFamily="34" charset="0"/>
          <a:ea typeface="Verdana" pitchFamily="34" charset="0"/>
          <a:cs typeface="Verdana" pitchFamily="34" charset="0"/>
        </a:defRPr>
      </a:lvl7pPr>
      <a:lvl8pPr marL="1371600" algn="l" rtl="0" fontAlgn="base">
        <a:spcBef>
          <a:spcPct val="0"/>
        </a:spcBef>
        <a:spcAft>
          <a:spcPct val="0"/>
        </a:spcAft>
        <a:defRPr sz="3200" b="1">
          <a:solidFill>
            <a:schemeClr val="accent1"/>
          </a:solidFill>
          <a:latin typeface="Verdana" pitchFamily="34" charset="0"/>
          <a:ea typeface="Verdana" pitchFamily="34" charset="0"/>
          <a:cs typeface="Verdana" pitchFamily="34" charset="0"/>
        </a:defRPr>
      </a:lvl8pPr>
      <a:lvl9pPr marL="1828800" algn="l" rtl="0" fontAlgn="base">
        <a:spcBef>
          <a:spcPct val="0"/>
        </a:spcBef>
        <a:spcAft>
          <a:spcPct val="0"/>
        </a:spcAft>
        <a:defRPr sz="3200" b="1">
          <a:solidFill>
            <a:schemeClr val="accent1"/>
          </a:solidFill>
          <a:latin typeface="Verdana" pitchFamily="34" charset="0"/>
          <a:ea typeface="Verdana" pitchFamily="34" charset="0"/>
          <a:cs typeface="Verdana" pitchFamily="34" charset="0"/>
        </a:defRPr>
      </a:lvl9pPr>
    </p:titleStyle>
    <p:bodyStyle>
      <a:lvl1pPr marL="265113" indent="-265113" algn="l" rtl="0" eaLnBrk="0" fontAlgn="base" hangingPunct="0">
        <a:spcBef>
          <a:spcPct val="20000"/>
        </a:spcBef>
        <a:spcAft>
          <a:spcPct val="0"/>
        </a:spcAft>
        <a:buClr>
          <a:schemeClr val="bg1">
            <a:lumMod val="65000"/>
          </a:schemeClr>
        </a:buClr>
        <a:buSzPct val="80000"/>
        <a:buFont typeface="Wingdings" pitchFamily="2" charset="2"/>
        <a:buChar char=""/>
        <a:defRPr sz="2000" kern="1200">
          <a:solidFill>
            <a:schemeClr val="tx1"/>
          </a:solidFill>
          <a:latin typeface="+mn-lt"/>
          <a:ea typeface="Verdana" pitchFamily="34" charset="0"/>
          <a:cs typeface="Verdana" pitchFamily="34" charset="0"/>
        </a:defRPr>
      </a:lvl1pPr>
      <a:lvl2pPr marL="539750" indent="-274638" algn="l" rtl="0" eaLnBrk="0" fontAlgn="base" hangingPunct="0">
        <a:spcBef>
          <a:spcPct val="20000"/>
        </a:spcBef>
        <a:spcAft>
          <a:spcPct val="0"/>
        </a:spcAft>
        <a:buClr>
          <a:srgbClr val="7F7F7F"/>
        </a:buClr>
        <a:buFont typeface="Arial" charset="0"/>
        <a:buChar char="–"/>
        <a:defRPr sz="2000" kern="1200">
          <a:solidFill>
            <a:schemeClr val="tx1"/>
          </a:solidFill>
          <a:latin typeface="+mn-lt"/>
          <a:ea typeface="Verdana" pitchFamily="34" charset="0"/>
          <a:cs typeface="Verdana" pitchFamily="34" charset="0"/>
        </a:defRPr>
      </a:lvl2pPr>
      <a:lvl3pPr marL="804863" indent="-265113" algn="l" rtl="0" eaLnBrk="0" fontAlgn="base" hangingPunct="0">
        <a:spcBef>
          <a:spcPct val="20000"/>
        </a:spcBef>
        <a:spcAft>
          <a:spcPct val="0"/>
        </a:spcAft>
        <a:buClr>
          <a:srgbClr val="7F7F7F"/>
        </a:buClr>
        <a:buFont typeface="Courier New" pitchFamily="49" charset="0"/>
        <a:buChar char="o"/>
        <a:defRPr sz="2000" kern="1200">
          <a:solidFill>
            <a:schemeClr val="tx1"/>
          </a:solidFill>
          <a:latin typeface="+mn-lt"/>
          <a:ea typeface="Verdana" pitchFamily="34" charset="0"/>
          <a:cs typeface="Verdana" pitchFamily="34" charset="0"/>
        </a:defRPr>
      </a:lvl3pPr>
      <a:lvl4pPr marL="1079500" indent="-274638" algn="l" rtl="0" eaLnBrk="0" fontAlgn="base" hangingPunct="0">
        <a:spcBef>
          <a:spcPct val="20000"/>
        </a:spcBef>
        <a:spcAft>
          <a:spcPct val="0"/>
        </a:spcAft>
        <a:buClr>
          <a:srgbClr val="7F7F7F"/>
        </a:buClr>
        <a:buFont typeface="Arial" charset="0"/>
        <a:buChar char="–"/>
        <a:defRPr lang="en-US" sz="2000" kern="1200" dirty="0">
          <a:solidFill>
            <a:schemeClr val="tx1"/>
          </a:solidFill>
          <a:latin typeface="+mn-lt"/>
          <a:ea typeface="Verdana" pitchFamily="34" charset="0"/>
          <a:cs typeface="Verdana" pitchFamily="34" charset="0"/>
        </a:defRPr>
      </a:lvl4pPr>
      <a:lvl5pPr marL="2057400" indent="-228600" algn="l" rtl="0" eaLnBrk="0" fontAlgn="base" hangingPunct="0">
        <a:spcBef>
          <a:spcPct val="20000"/>
        </a:spcBef>
        <a:spcAft>
          <a:spcPct val="0"/>
        </a:spcAft>
        <a:buClr>
          <a:schemeClr val="accent2"/>
        </a:buClr>
        <a:buFont typeface="Arial" charset="0"/>
        <a:defRPr sz="2000" kern="1200">
          <a:solidFill>
            <a:schemeClr val="tx1"/>
          </a:solidFill>
          <a:latin typeface="+mn-lt"/>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nam12.safelinks.protection.outlook.com/?url=https%3A%2F%2Ftradeind.gov.tt%2Fdocuments-resources%2Fregulations%2F&amp;data=05%7C01%7Cashaki.goodwin%40caribank.org%7C1d01b5e050c143b502f708daf9556007%7Cbe4f7c42e56540e6b81cfdf01afc920c%7C1%7C1%7C638096442386207942%7CUnknown%7CTWFpbGZsb3d8eyJWIjoiMC4wLjAwMDAiLCJQIjoiV2luMzIiLCJBTiI6Ik1haWwiLCJXVCI6Mn0%3D%7C0%7C%7C%7C&amp;sdata=7gylMD%2B7Kdp6hvqm8zr69pzW%2BV0v8l6ci1sifCH2aaQ%3D&amp;reserved=0" TargetMode="External"/><Relationship Id="rId3" Type="http://schemas.openxmlformats.org/officeDocument/2006/relationships/hyperlink" Target="https://nam12.safelinks.protection.outlook.com/?url=https%3A%2F%2Fbarbadosport.com%2Fabout-us%2F&amp;data=05%7C01%7Cashaki.goodwin%40caribank.org%7Cb6335d5dcda1440294dd08dae2713cf2%7Cbe4f7c42e56540e6b81cfdf01afc920c%7C1%7C1%7C638071273644626307%7CUnknown%7CTWFpbGZsb3d8eyJWIjoiMC4wLjAwMDAiLCJQIjoiV2luMzIiLCJBTiI6Ik1haWwiLCJXVCI6Mn0%3D%7C1000%7C%7C%7C&amp;sdata=wdNT94dJeiA%2FBtUpD%2BoNfKjuuXcHfjBzRg2LIonChCs%3D&amp;reserved=0" TargetMode="External"/><Relationship Id="rId7" Type="http://schemas.openxmlformats.org/officeDocument/2006/relationships/hyperlink" Target="https://nam12.safelinks.protection.outlook.com/?url=https%3A%2F%2Fagriculture.gov.tt%2Fpublications%2Fpolicies%2F&amp;data=05%7C01%7Cashaki.goodwin%40caribank.org%7C1d01b5e050c143b502f708daf9556007%7Cbe4f7c42e56540e6b81cfdf01afc920c%7C1%7C1%7C638096442386207942%7CUnknown%7CTWFpbGZsb3d8eyJWIjoiMC4wLjAwMDAiLCJQIjoiV2luMzIiLCJBTiI6Ik1haWwiLCJXVCI6Mn0%3D%7C0%7C%7C%7C&amp;sdata=XunXV0PwuHP4dp%2BCL9zq19XjVXlLMQKperYYnnJlrLY%3D&amp;reserved=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nam12.safelinks.protection.outlook.com/?url=http%3A%2F%2Fwww.patnt.com%2F&amp;data=05%7C01%7Cashaki.goodwin%40caribank.org%7C1d01b5e050c143b502f708daf9556007%7Cbe4f7c42e56540e6b81cfdf01afc920c%7C1%7C1%7C638096442386207942%7CUnknown%7CTWFpbGZsb3d8eyJWIjoiMC4wLjAwMDAiLCJQIjoiV2luMzIiLCJBTiI6Ik1haWwiLCJXVCI6Mn0%3D%7C0%7C%7C%7C&amp;sdata=f8CxseVgx5SMB254BaY08Mo1g6C2FQKS7Ykiii1%2Fwp0%3D&amp;reserved=0" TargetMode="External"/><Relationship Id="rId5" Type="http://schemas.openxmlformats.org/officeDocument/2006/relationships/hyperlink" Target="https://marad.gov.gy/" TargetMode="External"/><Relationship Id="rId4" Type="http://schemas.openxmlformats.org/officeDocument/2006/relationships/hyperlink" Target="http://www.grenadaports.com/" TargetMode="External"/><Relationship Id="rId9" Type="http://schemas.openxmlformats.org/officeDocument/2006/relationships/hyperlink" Target="https://nam12.safelinks.protection.outlook.com/?url=https%3A%2F%2Fcso.gov.tt%2F&amp;data=05%7C01%7Cashaki.goodwin%40caribank.org%7C1d01b5e050c143b502f708daf9556007%7Cbe4f7c42e56540e6b81cfdf01afc920c%7C1%7C1%7C638096442386207942%7CUnknown%7CTWFpbGZsb3d8eyJWIjoiMC4wLjAwMDAiLCJQIjoiV2luMzIiLCJBTiI6Ik1haWwiLCJXVCI6Mn0%3D%7C0%7C%7C%7C&amp;sdata=pCT7Py96qPOutVbmibgvyhUVr1l7AI%2FATUcoH37pUQY%3D&amp;reserved=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3229315"/>
            <a:ext cx="7283193" cy="743024"/>
          </a:xfrm>
        </p:spPr>
        <p:txBody>
          <a:bodyPr>
            <a:normAutofit fontScale="90000"/>
          </a:bodyPr>
          <a:lstStyle/>
          <a:p>
            <a:pPr algn="ctr"/>
            <a:br>
              <a:rPr lang="en-GB" dirty="0"/>
            </a:br>
            <a:r>
              <a:rPr lang="en-GB" dirty="0"/>
              <a:t>follow-up </a:t>
            </a:r>
            <a:r>
              <a:rPr lang="fr-FR" dirty="0"/>
              <a:t>meeting</a:t>
            </a:r>
          </a:p>
        </p:txBody>
      </p:sp>
      <p:sp>
        <p:nvSpPr>
          <p:cNvPr id="3" name="Content Placeholder 2"/>
          <p:cNvSpPr>
            <a:spLocks noGrp="1"/>
          </p:cNvSpPr>
          <p:nvPr>
            <p:ph type="subTitle" idx="1"/>
          </p:nvPr>
        </p:nvSpPr>
        <p:spPr>
          <a:xfrm>
            <a:off x="960394" y="1524000"/>
            <a:ext cx="6812006" cy="2209800"/>
          </a:xfrm>
        </p:spPr>
        <p:txBody>
          <a:bodyPr>
            <a:normAutofit/>
          </a:bodyPr>
          <a:lstStyle/>
          <a:p>
            <a:pPr algn="ctr"/>
            <a:r>
              <a:rPr lang="en-US" b="1" dirty="0">
                <a:solidFill>
                  <a:schemeClr val="tx1"/>
                </a:solidFill>
              </a:rPr>
              <a:t>FAO-CDB</a:t>
            </a:r>
          </a:p>
          <a:p>
            <a:pPr algn="ctr"/>
            <a:r>
              <a:rPr lang="en-US" i="1" dirty="0">
                <a:solidFill>
                  <a:schemeClr val="tx1"/>
                </a:solidFill>
              </a:rPr>
              <a:t>Study for the establishment of a maritime service to improve </a:t>
            </a:r>
            <a:r>
              <a:rPr lang="en-US" i="1" dirty="0">
                <a:solidFill>
                  <a:srgbClr val="FF0000"/>
                </a:solidFill>
              </a:rPr>
              <a:t>agriculture</a:t>
            </a:r>
            <a:r>
              <a:rPr lang="en-US" i="1" dirty="0">
                <a:solidFill>
                  <a:schemeClr val="tx1"/>
                </a:solidFill>
              </a:rPr>
              <a:t> </a:t>
            </a:r>
            <a:r>
              <a:rPr lang="en-US" i="1" dirty="0">
                <a:solidFill>
                  <a:srgbClr val="FF0000"/>
                </a:solidFill>
              </a:rPr>
              <a:t>trade</a:t>
            </a:r>
            <a:r>
              <a:rPr lang="en-US" i="1" dirty="0">
                <a:solidFill>
                  <a:schemeClr val="tx1"/>
                </a:solidFill>
              </a:rPr>
              <a:t> and food security between Guyana, Trinidad and Tobago, Grenada and Barbados</a:t>
            </a:r>
          </a:p>
        </p:txBody>
      </p:sp>
      <p:sp>
        <p:nvSpPr>
          <p:cNvPr id="6" name="Content Placeholder 2"/>
          <p:cNvSpPr txBox="1">
            <a:spLocks/>
          </p:cNvSpPr>
          <p:nvPr/>
        </p:nvSpPr>
        <p:spPr bwMode="auto">
          <a:xfrm>
            <a:off x="648600" y="5029200"/>
            <a:ext cx="7435593" cy="10289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Clr>
                <a:schemeClr val="bg1">
                  <a:lumMod val="65000"/>
                </a:schemeClr>
              </a:buClr>
              <a:buSzPct val="80000"/>
              <a:buFont typeface="Wingdings" pitchFamily="2" charset="2"/>
              <a:buNone/>
              <a:defRPr sz="2400" kern="1200">
                <a:solidFill>
                  <a:schemeClr val="tx1">
                    <a:lumMod val="50000"/>
                    <a:lumOff val="50000"/>
                  </a:schemeClr>
                </a:solidFill>
                <a:latin typeface="+mn-lt"/>
                <a:ea typeface="Verdana" pitchFamily="34" charset="0"/>
                <a:cs typeface="Verdana" pitchFamily="34" charset="0"/>
              </a:defRPr>
            </a:lvl1pPr>
            <a:lvl2pPr marL="457200" indent="0" algn="ctr" rtl="0" eaLnBrk="0" fontAlgn="base" hangingPunct="0">
              <a:spcBef>
                <a:spcPct val="20000"/>
              </a:spcBef>
              <a:spcAft>
                <a:spcPct val="0"/>
              </a:spcAft>
              <a:buClr>
                <a:srgbClr val="7F7F7F"/>
              </a:buClr>
              <a:buFont typeface="Arial" charset="0"/>
              <a:buNone/>
              <a:defRPr sz="2000" kern="1200">
                <a:solidFill>
                  <a:schemeClr val="tx1">
                    <a:tint val="75000"/>
                  </a:schemeClr>
                </a:solidFill>
                <a:latin typeface="+mn-lt"/>
                <a:ea typeface="Verdana" pitchFamily="34" charset="0"/>
                <a:cs typeface="Verdana" pitchFamily="34" charset="0"/>
              </a:defRPr>
            </a:lvl2pPr>
            <a:lvl3pPr marL="914400" indent="0" algn="ctr" rtl="0" eaLnBrk="0" fontAlgn="base" hangingPunct="0">
              <a:spcBef>
                <a:spcPct val="20000"/>
              </a:spcBef>
              <a:spcAft>
                <a:spcPct val="0"/>
              </a:spcAft>
              <a:buClr>
                <a:srgbClr val="7F7F7F"/>
              </a:buClr>
              <a:buFont typeface="Courier New" pitchFamily="49" charset="0"/>
              <a:buNone/>
              <a:defRPr sz="2000" kern="1200">
                <a:solidFill>
                  <a:schemeClr val="tx1">
                    <a:tint val="75000"/>
                  </a:schemeClr>
                </a:solidFill>
                <a:latin typeface="+mn-lt"/>
                <a:ea typeface="Verdana" pitchFamily="34" charset="0"/>
                <a:cs typeface="Verdana" pitchFamily="34" charset="0"/>
              </a:defRPr>
            </a:lvl3pPr>
            <a:lvl4pPr marL="1371600" indent="0" algn="ctr" rtl="0" eaLnBrk="0" fontAlgn="base" hangingPunct="0">
              <a:spcBef>
                <a:spcPct val="20000"/>
              </a:spcBef>
              <a:spcAft>
                <a:spcPct val="0"/>
              </a:spcAft>
              <a:buClr>
                <a:srgbClr val="7F7F7F"/>
              </a:buClr>
              <a:buFont typeface="Arial" charset="0"/>
              <a:buNone/>
              <a:defRPr lang="en-US" sz="2000" kern="1200">
                <a:solidFill>
                  <a:schemeClr val="tx1">
                    <a:tint val="75000"/>
                  </a:schemeClr>
                </a:solidFill>
                <a:latin typeface="+mn-lt"/>
                <a:ea typeface="Verdana" pitchFamily="34" charset="0"/>
                <a:cs typeface="Verdana" pitchFamily="34" charset="0"/>
              </a:defRPr>
            </a:lvl4pPr>
            <a:lvl5pPr marL="1828800" indent="0" algn="ctr" rtl="0" eaLnBrk="0" fontAlgn="base" hangingPunct="0">
              <a:spcBef>
                <a:spcPct val="20000"/>
              </a:spcBef>
              <a:spcAft>
                <a:spcPct val="0"/>
              </a:spcAft>
              <a:buClr>
                <a:schemeClr val="accent2"/>
              </a:buClr>
              <a:buFont typeface="Arial" charset="0"/>
              <a:buNone/>
              <a:defRPr sz="2000" kern="1200">
                <a:solidFill>
                  <a:schemeClr val="tx1">
                    <a:tint val="75000"/>
                  </a:schemeClr>
                </a:solidFill>
                <a:latin typeface="+mn-lt"/>
                <a:ea typeface="Verdana" pitchFamily="34" charset="0"/>
                <a:cs typeface="Verdana"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en-GB" dirty="0">
                <a:solidFill>
                  <a:prstClr val="black"/>
                </a:solidFill>
              </a:rPr>
              <a:t>Virtual 26 January 2023</a:t>
            </a:r>
            <a:endParaRPr lang="en-GB" dirty="0">
              <a:solidFill>
                <a:schemeClr val="tx1"/>
              </a:solidFill>
            </a:endParaRPr>
          </a:p>
        </p:txBody>
      </p:sp>
    </p:spTree>
    <p:extLst>
      <p:ext uri="{BB962C8B-B14F-4D97-AF65-F5344CB8AC3E}">
        <p14:creationId xmlns:p14="http://schemas.microsoft.com/office/powerpoint/2010/main" val="2327926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685800"/>
          </a:xfrm>
        </p:spPr>
        <p:txBody>
          <a:bodyPr anchor="ctr"/>
          <a:lstStyle/>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a:p>
            <a:pPr marL="0" indent="0" algn="ctr">
              <a:spcBef>
                <a:spcPct val="0"/>
              </a:spcBef>
              <a:buNone/>
            </a:pPr>
            <a:r>
              <a:rPr lang="en-US" sz="3600" dirty="0">
                <a:solidFill>
                  <a:schemeClr val="accent1"/>
                </a:solidFill>
              </a:rPr>
              <a:t>Team composition</a:t>
            </a:r>
          </a:p>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p:txBody>
      </p:sp>
      <p:sp>
        <p:nvSpPr>
          <p:cNvPr id="8" name="Rectangle 7"/>
          <p:cNvSpPr/>
          <p:nvPr/>
        </p:nvSpPr>
        <p:spPr>
          <a:xfrm>
            <a:off x="533400" y="1371600"/>
            <a:ext cx="8458200" cy="6186309"/>
          </a:xfrm>
          <a:prstGeom prst="rect">
            <a:avLst/>
          </a:prstGeom>
        </p:spPr>
        <p:txBody>
          <a:bodyPr wrap="square">
            <a:spAutoFit/>
          </a:bodyPr>
          <a:lstStyle/>
          <a:p>
            <a:r>
              <a:rPr lang="en-GB" dirty="0"/>
              <a:t>Multidisciplinary team: In red the consultants under recruitment, starting on the 6</a:t>
            </a:r>
            <a:r>
              <a:rPr lang="en-GB" baseline="30000" dirty="0"/>
              <a:t>th</a:t>
            </a:r>
            <a:r>
              <a:rPr lang="en-GB" dirty="0"/>
              <a:t> of February</a:t>
            </a:r>
          </a:p>
          <a:p>
            <a:r>
              <a:rPr lang="en-GB" dirty="0"/>
              <a:t> </a:t>
            </a:r>
          </a:p>
          <a:p>
            <a:pPr marL="285750" indent="-285750">
              <a:buFont typeface="Wingdings" panose="05000000000000000000" pitchFamily="2" charset="2"/>
              <a:buChar char="q"/>
            </a:pPr>
            <a:r>
              <a:rPr lang="en-GB" dirty="0"/>
              <a:t>Project Team Leader</a:t>
            </a:r>
          </a:p>
          <a:p>
            <a:pPr marL="285750" indent="-285750">
              <a:buFont typeface="Wingdings" panose="05000000000000000000" pitchFamily="2" charset="2"/>
              <a:buChar char="q"/>
            </a:pPr>
            <a:endParaRPr lang="en-GB" dirty="0"/>
          </a:p>
          <a:p>
            <a:pPr marL="285750" indent="-285750">
              <a:buFont typeface="Wingdings" panose="05000000000000000000" pitchFamily="2" charset="2"/>
              <a:buChar char="q"/>
            </a:pPr>
            <a:r>
              <a:rPr lang="en-GB" dirty="0">
                <a:solidFill>
                  <a:srgbClr val="FF0000"/>
                </a:solidFill>
              </a:rPr>
              <a:t>Maritime Transport and Shipping Specialist.</a:t>
            </a:r>
          </a:p>
          <a:p>
            <a:endParaRPr lang="en-US" dirty="0">
              <a:solidFill>
                <a:srgbClr val="FF0000"/>
              </a:solidFill>
            </a:endParaRPr>
          </a:p>
          <a:p>
            <a:pPr marL="285750" indent="-285750">
              <a:buFont typeface="Wingdings" panose="05000000000000000000" pitchFamily="2" charset="2"/>
              <a:buChar char="q"/>
            </a:pPr>
            <a:r>
              <a:rPr lang="en-GB" dirty="0">
                <a:solidFill>
                  <a:srgbClr val="FF0000"/>
                </a:solidFill>
              </a:rPr>
              <a:t>Port Operation Specialist.</a:t>
            </a:r>
          </a:p>
          <a:p>
            <a:endParaRPr lang="en-US" dirty="0"/>
          </a:p>
          <a:p>
            <a:pPr marL="285750" indent="-285750">
              <a:buFont typeface="Wingdings" panose="05000000000000000000" pitchFamily="2" charset="2"/>
              <a:buChar char="q"/>
            </a:pPr>
            <a:r>
              <a:rPr lang="en-GB" dirty="0"/>
              <a:t>Private Sector Specialist in agri-food trade.  </a:t>
            </a:r>
            <a:endParaRPr lang="en-US" dirty="0"/>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GB" dirty="0"/>
              <a:t>Logistics Specialist.  </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GB" dirty="0">
                <a:solidFill>
                  <a:srgbClr val="FF0000"/>
                </a:solidFill>
              </a:rPr>
              <a:t>Transport Economist</a:t>
            </a:r>
          </a:p>
          <a:p>
            <a:endParaRPr lang="en-US" dirty="0"/>
          </a:p>
          <a:p>
            <a:pPr marL="285750" indent="-285750">
              <a:buFont typeface="Wingdings" panose="05000000000000000000" pitchFamily="2" charset="2"/>
              <a:buChar char="q"/>
            </a:pPr>
            <a:r>
              <a:rPr lang="en-GB" dirty="0"/>
              <a:t>Trade Economist</a:t>
            </a:r>
            <a:br>
              <a:rPr lang="en-GB" dirty="0"/>
            </a:b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p:txBody>
      </p:sp>
    </p:spTree>
    <p:extLst>
      <p:ext uri="{BB962C8B-B14F-4D97-AF65-F5344CB8AC3E}">
        <p14:creationId xmlns:p14="http://schemas.microsoft.com/office/powerpoint/2010/main" val="105881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dirty="0"/>
              <a:t>Live Timeline</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9793427"/>
              </p:ext>
            </p:extLst>
          </p:nvPr>
        </p:nvGraphicFramePr>
        <p:xfrm>
          <a:off x="457200" y="1341438"/>
          <a:ext cx="8229600" cy="4784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8765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dirty="0"/>
              <a:t>Outline</a:t>
            </a:r>
          </a:p>
        </p:txBody>
      </p:sp>
      <p:sp>
        <p:nvSpPr>
          <p:cNvPr id="3" name="Content Placeholder 2"/>
          <p:cNvSpPr>
            <a:spLocks noGrp="1"/>
          </p:cNvSpPr>
          <p:nvPr>
            <p:ph idx="1"/>
          </p:nvPr>
        </p:nvSpPr>
        <p:spPr>
          <a:xfrm>
            <a:off x="457200" y="1341439"/>
            <a:ext cx="8229600" cy="3535362"/>
          </a:xfrm>
        </p:spPr>
        <p:txBody>
          <a:bodyPr>
            <a:normAutofit/>
          </a:bodyPr>
          <a:lstStyle/>
          <a:p>
            <a:endParaRPr lang="en-US" sz="2400" dirty="0"/>
          </a:p>
          <a:p>
            <a:pPr marL="457200" indent="-457200">
              <a:buAutoNum type="arabicPeriod"/>
            </a:pPr>
            <a:endParaRPr lang="en-US" sz="2400" dirty="0"/>
          </a:p>
          <a:p>
            <a:pPr marL="457200" indent="-457200">
              <a:buAutoNum type="arabicPeriod"/>
            </a:pPr>
            <a:r>
              <a:rPr lang="en-GB" sz="2400" dirty="0"/>
              <a:t>Objective</a:t>
            </a:r>
            <a:endParaRPr lang="en-US" sz="2400" dirty="0"/>
          </a:p>
          <a:p>
            <a:pPr marL="457200" indent="-457200">
              <a:buAutoNum type="arabicPeriod"/>
            </a:pPr>
            <a:r>
              <a:rPr lang="en-US" sz="2400" dirty="0"/>
              <a:t>Methodology &amp; </a:t>
            </a:r>
            <a:r>
              <a:rPr lang="en-GB" sz="2400" dirty="0"/>
              <a:t>Approach</a:t>
            </a:r>
            <a:endParaRPr lang="en-US" sz="2400" dirty="0"/>
          </a:p>
          <a:p>
            <a:pPr marL="457200" indent="-457200">
              <a:buAutoNum type="arabicPeriod"/>
            </a:pPr>
            <a:r>
              <a:rPr lang="en-GB" sz="2400" dirty="0"/>
              <a:t>Team composition</a:t>
            </a:r>
          </a:p>
          <a:p>
            <a:pPr marL="457200" indent="-457200">
              <a:buAutoNum type="arabicPeriod"/>
            </a:pPr>
            <a:r>
              <a:rPr lang="en-GB" sz="2400" dirty="0"/>
              <a:t>Data needs</a:t>
            </a:r>
            <a:endParaRPr lang="en-US" sz="2400" dirty="0"/>
          </a:p>
          <a:p>
            <a:pPr marL="457200" indent="-457200">
              <a:buAutoNum type="arabicPeriod"/>
            </a:pPr>
            <a:r>
              <a:rPr lang="en-GB" sz="2400" dirty="0"/>
              <a:t>Timeline</a:t>
            </a:r>
            <a:endParaRPr lang="en-US" sz="2400" dirty="0"/>
          </a:p>
        </p:txBody>
      </p:sp>
    </p:spTree>
    <p:extLst>
      <p:ext uri="{BB962C8B-B14F-4D97-AF65-F5344CB8AC3E}">
        <p14:creationId xmlns:p14="http://schemas.microsoft.com/office/powerpoint/2010/main" val="1986854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Objectives</a:t>
            </a:r>
            <a:endParaRPr lang="en-US" dirty="0"/>
          </a:p>
        </p:txBody>
      </p:sp>
      <p:sp>
        <p:nvSpPr>
          <p:cNvPr id="3" name="Content Placeholder 2"/>
          <p:cNvSpPr>
            <a:spLocks noGrp="1"/>
          </p:cNvSpPr>
          <p:nvPr>
            <p:ph idx="1"/>
          </p:nvPr>
        </p:nvSpPr>
        <p:spPr>
          <a:xfrm>
            <a:off x="484239" y="1600200"/>
            <a:ext cx="8229600" cy="4343400"/>
          </a:xfrm>
        </p:spPr>
        <p:txBody>
          <a:bodyPr/>
          <a:lstStyle/>
          <a:p>
            <a:pPr lvl="0" algn="just">
              <a:spcBef>
                <a:spcPts val="1800"/>
              </a:spcBef>
            </a:pPr>
            <a:r>
              <a:rPr lang="en-US" sz="2200" dirty="0"/>
              <a:t>Provide the participating Governments and CDB with the necessary knowledge and analysis of measures to create the enabling environment for agri-food trade, improve food security, and inform financing of an agri-cargo service between Barbados, Grenada, Guyana, and Trinidad and Tobago</a:t>
            </a:r>
          </a:p>
          <a:p>
            <a:pPr marL="0" lvl="0" indent="0" algn="just">
              <a:spcBef>
                <a:spcPts val="1800"/>
              </a:spcBef>
              <a:buNone/>
            </a:pPr>
            <a:r>
              <a:rPr lang="en-US" sz="2200" dirty="0"/>
              <a:t> </a:t>
            </a:r>
          </a:p>
          <a:p>
            <a:pPr lvl="0">
              <a:spcBef>
                <a:spcPts val="1800"/>
              </a:spcBef>
            </a:pPr>
            <a:r>
              <a:rPr lang="en-GB" sz="2200" dirty="0"/>
              <a:t>Guide the preliminary investments in Port facilities and vessels</a:t>
            </a:r>
            <a:endParaRPr lang="en-US" dirty="0"/>
          </a:p>
        </p:txBody>
      </p:sp>
    </p:spTree>
    <p:extLst>
      <p:ext uri="{BB962C8B-B14F-4D97-AF65-F5344CB8AC3E}">
        <p14:creationId xmlns:p14="http://schemas.microsoft.com/office/powerpoint/2010/main" val="573095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685800"/>
          </a:xfrm>
        </p:spPr>
        <p:txBody>
          <a:bodyPr anchor="ctr"/>
          <a:lstStyle/>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a:p>
            <a:pPr marL="0" indent="0" algn="ctr">
              <a:spcBef>
                <a:spcPct val="0"/>
              </a:spcBef>
              <a:buNone/>
            </a:pPr>
            <a:r>
              <a:rPr lang="en-US" sz="3600" dirty="0">
                <a:solidFill>
                  <a:schemeClr val="accent1"/>
                </a:solidFill>
              </a:rPr>
              <a:t>Methodology &amp; Approach</a:t>
            </a:r>
          </a:p>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p:txBody>
      </p:sp>
      <p:sp>
        <p:nvSpPr>
          <p:cNvPr id="8" name="Rectangle 7"/>
          <p:cNvSpPr/>
          <p:nvPr/>
        </p:nvSpPr>
        <p:spPr>
          <a:xfrm>
            <a:off x="533400" y="1371600"/>
            <a:ext cx="8458200" cy="4601260"/>
          </a:xfrm>
          <a:prstGeom prst="rect">
            <a:avLst/>
          </a:prstGeom>
        </p:spPr>
        <p:txBody>
          <a:bodyPr wrap="square">
            <a:spAutoFit/>
          </a:bodyPr>
          <a:lstStyle/>
          <a:p>
            <a:pPr>
              <a:spcAft>
                <a:spcPts val="225"/>
              </a:spcAft>
            </a:pPr>
            <a:r>
              <a:rPr lang="en-US" b="1" dirty="0"/>
              <a:t>Two Phases approach</a:t>
            </a:r>
          </a:p>
          <a:p>
            <a:pPr>
              <a:spcAft>
                <a:spcPts val="225"/>
              </a:spcAft>
            </a:pPr>
            <a:endParaRPr lang="en-US" b="1" dirty="0"/>
          </a:p>
          <a:p>
            <a:pPr algn="ctr">
              <a:spcAft>
                <a:spcPts val="225"/>
              </a:spcAft>
            </a:pPr>
            <a:r>
              <a:rPr lang="en-US" b="1" dirty="0"/>
              <a:t>Phase 1</a:t>
            </a:r>
          </a:p>
          <a:p>
            <a:pPr marL="285750" lvl="0" indent="-285750">
              <a:buFont typeface="Wingdings" panose="05000000000000000000" pitchFamily="2" charset="2"/>
              <a:buChar char="q"/>
            </a:pPr>
            <a:r>
              <a:rPr lang="en-GB" dirty="0"/>
              <a:t>Conduct a literature review of previous studies on establishing fast ferry services in the Caribbean, particularly the southern Caribbean, and CPSO February 2022. Conduct macro scan of the state of trade between the selected countries. </a:t>
            </a:r>
            <a:r>
              <a:rPr lang="en-GB" dirty="0">
                <a:solidFill>
                  <a:srgbClr val="FF0000"/>
                </a:solidFill>
              </a:rPr>
              <a:t>This will start in February</a:t>
            </a:r>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r>
              <a:rPr lang="en-GB" dirty="0"/>
              <a:t>Quantify maritime transportation costs and port facilities for food commodities imports and exports for the selected countries: </a:t>
            </a:r>
            <a:r>
              <a:rPr lang="en-GB" dirty="0">
                <a:solidFill>
                  <a:srgbClr val="FF0000"/>
                </a:solidFill>
              </a:rPr>
              <a:t>five ports initial agreement BUT after exchanging with Guyana focal point this as been revised to four ports namely:</a:t>
            </a:r>
          </a:p>
          <a:p>
            <a:pPr marL="1257300" lvl="2" indent="-342900">
              <a:buFont typeface="+mj-lt"/>
              <a:buAutoNum type="arabicPeriod"/>
            </a:pPr>
            <a:r>
              <a:rPr lang="en-GB" dirty="0"/>
              <a:t>Barbados: </a:t>
            </a:r>
            <a:r>
              <a:rPr lang="en-GB" dirty="0">
                <a:solidFill>
                  <a:srgbClr val="30DC5D"/>
                </a:solidFill>
              </a:rPr>
              <a:t>Port of Bridgetown</a:t>
            </a:r>
          </a:p>
          <a:p>
            <a:pPr marL="1257300" lvl="2" indent="-342900">
              <a:buFont typeface="+mj-lt"/>
              <a:buAutoNum type="arabicPeriod"/>
            </a:pPr>
            <a:r>
              <a:rPr lang="en-GB" dirty="0"/>
              <a:t>Grenada: </a:t>
            </a:r>
            <a:r>
              <a:rPr lang="en-GB" dirty="0">
                <a:solidFill>
                  <a:srgbClr val="30DC5D"/>
                </a:solidFill>
              </a:rPr>
              <a:t>Port of Saint George </a:t>
            </a:r>
          </a:p>
          <a:p>
            <a:pPr marL="1257300" lvl="2" indent="-342900">
              <a:buFont typeface="+mj-lt"/>
              <a:buAutoNum type="arabicPeriod"/>
            </a:pPr>
            <a:r>
              <a:rPr lang="en-GB" dirty="0"/>
              <a:t>Guyana: </a:t>
            </a:r>
            <a:r>
              <a:rPr lang="en-GB" dirty="0">
                <a:solidFill>
                  <a:srgbClr val="30DC5D"/>
                </a:solidFill>
              </a:rPr>
              <a:t>Port of Georgetown</a:t>
            </a:r>
          </a:p>
          <a:p>
            <a:pPr marL="1257300" lvl="2" indent="-342900">
              <a:buFont typeface="+mj-lt"/>
              <a:buAutoNum type="arabicPeriod"/>
            </a:pPr>
            <a:r>
              <a:rPr lang="en-GB" dirty="0"/>
              <a:t>Trinidad and Tobago: </a:t>
            </a:r>
            <a:r>
              <a:rPr lang="en-GB" dirty="0">
                <a:solidFill>
                  <a:srgbClr val="30DC5D"/>
                </a:solidFill>
              </a:rPr>
              <a:t>Port of Spain</a:t>
            </a:r>
            <a:endParaRPr lang="en-US" dirty="0">
              <a:solidFill>
                <a:srgbClr val="30DC5D"/>
              </a:solidFill>
            </a:endParaRPr>
          </a:p>
          <a:p>
            <a:pPr lvl="0"/>
            <a:r>
              <a:rPr lang="en-GB" dirty="0"/>
              <a:t> </a:t>
            </a:r>
            <a:endParaRPr lang="en-US" dirty="0"/>
          </a:p>
        </p:txBody>
      </p:sp>
    </p:spTree>
    <p:extLst>
      <p:ext uri="{BB962C8B-B14F-4D97-AF65-F5344CB8AC3E}">
        <p14:creationId xmlns:p14="http://schemas.microsoft.com/office/powerpoint/2010/main" val="273488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685800"/>
          </a:xfrm>
        </p:spPr>
        <p:txBody>
          <a:bodyPr anchor="ctr"/>
          <a:lstStyle/>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a:p>
            <a:pPr marL="0" indent="0" algn="ctr">
              <a:spcBef>
                <a:spcPct val="0"/>
              </a:spcBef>
              <a:buNone/>
            </a:pPr>
            <a:r>
              <a:rPr lang="en-US" sz="3600" dirty="0">
                <a:solidFill>
                  <a:schemeClr val="accent1"/>
                </a:solidFill>
              </a:rPr>
              <a:t>Methodology &amp; Approach</a:t>
            </a:r>
          </a:p>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p:txBody>
      </p:sp>
      <p:sp>
        <p:nvSpPr>
          <p:cNvPr id="8" name="Rectangle 7"/>
          <p:cNvSpPr/>
          <p:nvPr/>
        </p:nvSpPr>
        <p:spPr>
          <a:xfrm>
            <a:off x="533400" y="1371600"/>
            <a:ext cx="8458200" cy="5129609"/>
          </a:xfrm>
          <a:prstGeom prst="rect">
            <a:avLst/>
          </a:prstGeom>
        </p:spPr>
        <p:txBody>
          <a:bodyPr wrap="square">
            <a:spAutoFit/>
          </a:bodyPr>
          <a:lstStyle/>
          <a:p>
            <a:pPr>
              <a:spcAft>
                <a:spcPts val="225"/>
              </a:spcAft>
            </a:pPr>
            <a:r>
              <a:rPr lang="en-US" b="1" dirty="0"/>
              <a:t>Two Phases approach</a:t>
            </a:r>
          </a:p>
          <a:p>
            <a:pPr algn="ctr">
              <a:spcAft>
                <a:spcPts val="225"/>
              </a:spcAft>
            </a:pPr>
            <a:r>
              <a:rPr lang="en-US" b="1" dirty="0"/>
              <a:t>Phase 1</a:t>
            </a:r>
            <a:endParaRPr lang="en-GB" dirty="0"/>
          </a:p>
          <a:p>
            <a:pPr marL="285750" lvl="0" indent="-285750">
              <a:buFont typeface="Wingdings" panose="05000000000000000000" pitchFamily="2" charset="2"/>
              <a:buChar char="q"/>
            </a:pPr>
            <a:r>
              <a:rPr lang="en-GB" dirty="0"/>
              <a:t>Define the minimum technical and operational characteristics for vessels with the capacity to effectively transport perishable and non perishable agricultural products</a:t>
            </a:r>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r>
              <a:rPr lang="en-GB" dirty="0"/>
              <a:t>Assess against those standards the </a:t>
            </a:r>
            <a:r>
              <a:rPr lang="en-GB" dirty="0">
                <a:solidFill>
                  <a:srgbClr val="FF0000"/>
                </a:solidFill>
              </a:rPr>
              <a:t>vessels (two)  </a:t>
            </a:r>
            <a:r>
              <a:rPr lang="en-GB" dirty="0"/>
              <a:t>will be indicated by CDB and the TWG in Guyana and Trinidad and Tobago: </a:t>
            </a:r>
          </a:p>
          <a:p>
            <a:pPr marL="742950" lvl="1" indent="-285750">
              <a:buFont typeface="Wingdings" panose="05000000000000000000" pitchFamily="2" charset="2"/>
              <a:buChar char="Ø"/>
            </a:pPr>
            <a:r>
              <a:rPr lang="en-GB" dirty="0">
                <a:solidFill>
                  <a:srgbClr val="FF0000"/>
                </a:solidFill>
              </a:rPr>
              <a:t>Guyana indicated that there is no vessel to be assessed/deployed at this stage. </a:t>
            </a:r>
            <a:r>
              <a:rPr lang="en-US" dirty="0"/>
              <a:t>Vessel type will be an output from the study based on the main requirements/functionalities of the service. </a:t>
            </a:r>
            <a:r>
              <a:rPr lang="en-US" dirty="0">
                <a:solidFill>
                  <a:srgbClr val="30DC5D"/>
                </a:solidFill>
              </a:rPr>
              <a:t>Follow-up meeting with Mr. Patrick Thompson</a:t>
            </a:r>
            <a:endParaRPr lang="en-GB" dirty="0">
              <a:solidFill>
                <a:srgbClr val="30DC5D"/>
              </a:solidFill>
            </a:endParaRPr>
          </a:p>
          <a:p>
            <a:pPr marL="742950" lvl="1" indent="-285750">
              <a:buFont typeface="Wingdings" panose="05000000000000000000" pitchFamily="2" charset="2"/>
              <a:buChar char="Ø"/>
            </a:pPr>
            <a:r>
              <a:rPr lang="en-GB" dirty="0">
                <a:solidFill>
                  <a:srgbClr val="FF0000"/>
                </a:solidFill>
              </a:rPr>
              <a:t>Trinidad and Tobago discussion are on-going to determine if there is any vessel to be assessed. </a:t>
            </a:r>
            <a:r>
              <a:rPr lang="en-GB" dirty="0">
                <a:solidFill>
                  <a:srgbClr val="30DC5D"/>
                </a:solidFill>
              </a:rPr>
              <a:t>Follow-up meeting with Lyle Alexander</a:t>
            </a:r>
          </a:p>
          <a:p>
            <a:pPr marL="285750" lvl="0" indent="-285750">
              <a:buFont typeface="Wingdings" panose="05000000000000000000" pitchFamily="2" charset="2"/>
              <a:buChar char="q"/>
            </a:pPr>
            <a:r>
              <a:rPr lang="en-GB" dirty="0"/>
              <a:t>Develop a pilot model:</a:t>
            </a:r>
          </a:p>
          <a:p>
            <a:pPr marL="1200150" lvl="2" indent="-285750">
              <a:buFont typeface="Wingdings" panose="05000000000000000000" pitchFamily="2" charset="2"/>
              <a:buChar char="Ø"/>
            </a:pPr>
            <a:r>
              <a:rPr lang="en-GB" dirty="0"/>
              <a:t>suggesting different scenarios &amp; financial implication </a:t>
            </a:r>
          </a:p>
          <a:p>
            <a:pPr marL="1200150" lvl="2" indent="-285750">
              <a:buFont typeface="Wingdings" panose="05000000000000000000" pitchFamily="2" charset="2"/>
              <a:buChar char="Ø"/>
            </a:pPr>
            <a:r>
              <a:rPr lang="en-GB" dirty="0"/>
              <a:t> test the potential demand of freight and of logistic services (agriculture)</a:t>
            </a:r>
          </a:p>
          <a:p>
            <a:pPr marL="1200150" lvl="2" indent="-285750">
              <a:buFont typeface="Wingdings" panose="05000000000000000000" pitchFamily="2" charset="2"/>
              <a:buChar char="Ø"/>
            </a:pPr>
            <a:r>
              <a:rPr lang="en-GB" dirty="0"/>
              <a:t>financial sustainability of the option proposed </a:t>
            </a:r>
            <a:endParaRPr lang="en-US" dirty="0"/>
          </a:p>
          <a:p>
            <a:pPr lvl="0"/>
            <a:r>
              <a:rPr lang="en-GB" dirty="0"/>
              <a:t> </a:t>
            </a:r>
            <a:endParaRPr lang="en-US" dirty="0"/>
          </a:p>
        </p:txBody>
      </p:sp>
    </p:spTree>
    <p:extLst>
      <p:ext uri="{BB962C8B-B14F-4D97-AF65-F5344CB8AC3E}">
        <p14:creationId xmlns:p14="http://schemas.microsoft.com/office/powerpoint/2010/main" val="609304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685800"/>
          </a:xfrm>
        </p:spPr>
        <p:txBody>
          <a:bodyPr anchor="ctr"/>
          <a:lstStyle/>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a:p>
            <a:pPr marL="0" indent="0" algn="ctr">
              <a:spcBef>
                <a:spcPct val="0"/>
              </a:spcBef>
              <a:buNone/>
            </a:pPr>
            <a:r>
              <a:rPr lang="en-US" sz="3600" dirty="0">
                <a:solidFill>
                  <a:schemeClr val="accent1"/>
                </a:solidFill>
              </a:rPr>
              <a:t>Methodology &amp; Approach</a:t>
            </a:r>
          </a:p>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p:txBody>
      </p:sp>
      <p:sp>
        <p:nvSpPr>
          <p:cNvPr id="8" name="Rectangle 7"/>
          <p:cNvSpPr/>
          <p:nvPr/>
        </p:nvSpPr>
        <p:spPr>
          <a:xfrm>
            <a:off x="533400" y="1371600"/>
            <a:ext cx="8458200" cy="5457904"/>
          </a:xfrm>
          <a:prstGeom prst="rect">
            <a:avLst/>
          </a:prstGeom>
        </p:spPr>
        <p:txBody>
          <a:bodyPr wrap="square">
            <a:spAutoFit/>
          </a:bodyPr>
          <a:lstStyle/>
          <a:p>
            <a:pPr>
              <a:spcAft>
                <a:spcPts val="225"/>
              </a:spcAft>
            </a:pPr>
            <a:r>
              <a:rPr lang="en-US" b="1" dirty="0"/>
              <a:t>Two Phases approach</a:t>
            </a:r>
          </a:p>
          <a:p>
            <a:pPr>
              <a:spcAft>
                <a:spcPts val="225"/>
              </a:spcAft>
            </a:pPr>
            <a:endParaRPr lang="en-US" b="1" dirty="0"/>
          </a:p>
          <a:p>
            <a:pPr algn="just">
              <a:spcAft>
                <a:spcPts val="225"/>
              </a:spcAft>
            </a:pPr>
            <a:r>
              <a:rPr lang="en-US" b="1" dirty="0"/>
              <a:t>Phase 2: Detailed activities in this phase may be adjusted based on the findings of phase 1 and CDB-TWG suggestions and will be finalized at the end of Phase 1</a:t>
            </a:r>
          </a:p>
          <a:p>
            <a:pPr algn="just">
              <a:spcAft>
                <a:spcPts val="225"/>
              </a:spcAft>
            </a:pPr>
            <a:endParaRPr lang="en-GB" dirty="0"/>
          </a:p>
          <a:p>
            <a:pPr marL="285750" lvl="0" indent="-285750">
              <a:buFont typeface="Wingdings" panose="05000000000000000000" pitchFamily="2" charset="2"/>
              <a:buChar char="q"/>
            </a:pPr>
            <a:r>
              <a:rPr lang="en-GB" dirty="0"/>
              <a:t>Review the policy and regulatory framework in the transport and logistics sector to identify gaps</a:t>
            </a:r>
          </a:p>
          <a:p>
            <a:pPr lvl="0"/>
            <a:endParaRPr lang="en-GB" dirty="0"/>
          </a:p>
          <a:p>
            <a:pPr marL="285750" lvl="0" indent="-285750">
              <a:buFont typeface="Wingdings" panose="05000000000000000000" pitchFamily="2" charset="2"/>
              <a:buChar char="q"/>
            </a:pPr>
            <a:r>
              <a:rPr lang="en-GB" dirty="0"/>
              <a:t>Prepare a Roadmap for the long-term operation of a cargo ferry service for the movement of agricultural products. </a:t>
            </a:r>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r>
              <a:rPr lang="en-GB" dirty="0"/>
              <a:t>Make recommendation on sustainable financing models for the establishment, operations and maintenance of the proposed service</a:t>
            </a:r>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p:txBody>
      </p:sp>
    </p:spTree>
    <p:extLst>
      <p:ext uri="{BB962C8B-B14F-4D97-AF65-F5344CB8AC3E}">
        <p14:creationId xmlns:p14="http://schemas.microsoft.com/office/powerpoint/2010/main" val="4134468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685800"/>
          </a:xfrm>
        </p:spPr>
        <p:txBody>
          <a:bodyPr anchor="ctr"/>
          <a:lstStyle/>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a:p>
            <a:pPr marL="0" indent="0" algn="ctr">
              <a:spcBef>
                <a:spcPct val="0"/>
              </a:spcBef>
              <a:buNone/>
            </a:pPr>
            <a:r>
              <a:rPr lang="en-GB" sz="3600" dirty="0">
                <a:solidFill>
                  <a:schemeClr val="accent1"/>
                </a:solidFill>
              </a:rPr>
              <a:t>Data &amp; information needed</a:t>
            </a:r>
          </a:p>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p:txBody>
      </p:sp>
      <p:sp>
        <p:nvSpPr>
          <p:cNvPr id="8" name="Rectangle 7"/>
          <p:cNvSpPr/>
          <p:nvPr/>
        </p:nvSpPr>
        <p:spPr>
          <a:xfrm>
            <a:off x="533400" y="1371600"/>
            <a:ext cx="8458200" cy="6186309"/>
          </a:xfrm>
          <a:prstGeom prst="rect">
            <a:avLst/>
          </a:prstGeom>
        </p:spPr>
        <p:txBody>
          <a:bodyPr wrap="square">
            <a:spAutoFit/>
          </a:bodyPr>
          <a:lstStyle/>
          <a:p>
            <a:pPr lvl="0"/>
            <a:endParaRPr lang="en-US" dirty="0"/>
          </a:p>
          <a:p>
            <a:pPr marL="285750" lvl="0" indent="-285750">
              <a:buFont typeface="Wingdings" panose="05000000000000000000" pitchFamily="2" charset="2"/>
              <a:buChar char="q"/>
            </a:pPr>
            <a:r>
              <a:rPr lang="en-US" dirty="0">
                <a:solidFill>
                  <a:srgbClr val="30DC5D"/>
                </a:solidFill>
              </a:rPr>
              <a:t>Ports selection</a:t>
            </a:r>
          </a:p>
          <a:p>
            <a:pPr marL="285750" lvl="0" indent="-285750">
              <a:buFont typeface="Wingdings" panose="05000000000000000000" pitchFamily="2" charset="2"/>
              <a:buChar char="q"/>
            </a:pPr>
            <a:endParaRPr lang="en-US" dirty="0"/>
          </a:p>
          <a:p>
            <a:pPr marL="285750" lvl="0" indent="-285750">
              <a:buFont typeface="Wingdings" panose="05000000000000000000" pitchFamily="2" charset="2"/>
              <a:buChar char="q"/>
            </a:pPr>
            <a:r>
              <a:rPr lang="en-US" dirty="0">
                <a:solidFill>
                  <a:srgbClr val="30DC5D"/>
                </a:solidFill>
              </a:rPr>
              <a:t>Appointments of focal points </a:t>
            </a:r>
            <a:r>
              <a:rPr lang="en-US" dirty="0"/>
              <a:t>in the selected ports (and Port Authorities) to access the facilities and technical information: </a:t>
            </a:r>
            <a:r>
              <a:rPr lang="en-US" dirty="0">
                <a:solidFill>
                  <a:srgbClr val="FF0000"/>
                </a:solidFill>
              </a:rPr>
              <a:t>e.g. port master plans; technical specificities of warehouses; volume of agriculture goods; etc. </a:t>
            </a:r>
          </a:p>
          <a:p>
            <a:pPr marL="285750" lvl="0" indent="-285750">
              <a:buFont typeface="Wingdings" panose="05000000000000000000" pitchFamily="2" charset="2"/>
              <a:buChar char="q"/>
            </a:pPr>
            <a:endParaRPr lang="en-US" dirty="0"/>
          </a:p>
          <a:p>
            <a:pPr marL="285750" lvl="0" indent="-285750">
              <a:buFont typeface="Wingdings" panose="05000000000000000000" pitchFamily="2" charset="2"/>
              <a:buChar char="q"/>
            </a:pPr>
            <a:r>
              <a:rPr lang="en-US" dirty="0">
                <a:solidFill>
                  <a:schemeClr val="accent6">
                    <a:lumMod val="75000"/>
                  </a:schemeClr>
                </a:solidFill>
              </a:rPr>
              <a:t>Vessel’s selection and technical information availability</a:t>
            </a:r>
          </a:p>
          <a:p>
            <a:pPr marL="285750" lvl="0" indent="-285750">
              <a:buFont typeface="Wingdings" panose="05000000000000000000" pitchFamily="2" charset="2"/>
              <a:buChar char="q"/>
            </a:pPr>
            <a:endParaRPr lang="en-GB" dirty="0">
              <a:solidFill>
                <a:schemeClr val="accent6">
                  <a:lumMod val="75000"/>
                </a:schemeClr>
              </a:solidFill>
            </a:endParaRPr>
          </a:p>
          <a:p>
            <a:pPr lvl="0"/>
            <a:endParaRPr lang="en-GB" dirty="0">
              <a:solidFill>
                <a:schemeClr val="accent6">
                  <a:lumMod val="75000"/>
                </a:schemeClr>
              </a:solidFill>
            </a:endParaRPr>
          </a:p>
          <a:p>
            <a:pPr marL="285750" indent="-285750">
              <a:buFont typeface="Wingdings" panose="05000000000000000000" pitchFamily="2" charset="2"/>
              <a:buChar char="q"/>
            </a:pPr>
            <a:r>
              <a:rPr lang="en-US" dirty="0">
                <a:solidFill>
                  <a:schemeClr val="accent6">
                    <a:lumMod val="75000"/>
                  </a:schemeClr>
                </a:solidFill>
              </a:rPr>
              <a:t>Access to latest policies and regulations from Ministry of Agriculture and Ministry of Trade of the participating countries and regional agreements</a:t>
            </a:r>
          </a:p>
          <a:p>
            <a:pPr marL="285750" lvl="0" indent="-285750">
              <a:buFont typeface="Wingdings" panose="05000000000000000000" pitchFamily="2" charset="2"/>
              <a:buChar char="q"/>
            </a:pPr>
            <a:endParaRPr lang="en-US" dirty="0">
              <a:solidFill>
                <a:schemeClr val="accent6">
                  <a:lumMod val="75000"/>
                </a:schemeClr>
              </a:solidFill>
            </a:endParaRPr>
          </a:p>
          <a:p>
            <a:pPr lvl="0"/>
            <a:endParaRPr lang="en-US" dirty="0">
              <a:solidFill>
                <a:schemeClr val="accent6">
                  <a:lumMod val="75000"/>
                </a:schemeClr>
              </a:solidFill>
            </a:endParaRPr>
          </a:p>
          <a:p>
            <a:pPr marL="285750" lvl="0" indent="-285750">
              <a:buFont typeface="Wingdings" panose="05000000000000000000" pitchFamily="2" charset="2"/>
              <a:buChar char="q"/>
            </a:pPr>
            <a:r>
              <a:rPr lang="en-US" dirty="0">
                <a:solidFill>
                  <a:schemeClr val="accent6">
                    <a:lumMod val="75000"/>
                  </a:schemeClr>
                </a:solidFill>
              </a:rPr>
              <a:t>Access to statistical information from Ministry of Agriculture and Ministry of Trade </a:t>
            </a:r>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p:txBody>
      </p:sp>
    </p:spTree>
    <p:extLst>
      <p:ext uri="{BB962C8B-B14F-4D97-AF65-F5344CB8AC3E}">
        <p14:creationId xmlns:p14="http://schemas.microsoft.com/office/powerpoint/2010/main" val="177901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Information Matrix</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750190686"/>
              </p:ext>
            </p:extLst>
          </p:nvPr>
        </p:nvGraphicFramePr>
        <p:xfrm>
          <a:off x="457200" y="1524000"/>
          <a:ext cx="8229600" cy="3810001"/>
        </p:xfrm>
        <a:graphic>
          <a:graphicData uri="http://schemas.openxmlformats.org/drawingml/2006/table">
            <a:tbl>
              <a:tblPr/>
              <a:tblGrid>
                <a:gridCol w="1138687">
                  <a:extLst>
                    <a:ext uri="{9D8B030D-6E8A-4147-A177-3AD203B41FA5}">
                      <a16:colId xmlns:a16="http://schemas.microsoft.com/office/drawing/2014/main" val="1183177329"/>
                    </a:ext>
                  </a:extLst>
                </a:gridCol>
                <a:gridCol w="1834551">
                  <a:extLst>
                    <a:ext uri="{9D8B030D-6E8A-4147-A177-3AD203B41FA5}">
                      <a16:colId xmlns:a16="http://schemas.microsoft.com/office/drawing/2014/main" val="682878423"/>
                    </a:ext>
                  </a:extLst>
                </a:gridCol>
                <a:gridCol w="1322717">
                  <a:extLst>
                    <a:ext uri="{9D8B030D-6E8A-4147-A177-3AD203B41FA5}">
                      <a16:colId xmlns:a16="http://schemas.microsoft.com/office/drawing/2014/main" val="3172277277"/>
                    </a:ext>
                  </a:extLst>
                </a:gridCol>
                <a:gridCol w="1610264">
                  <a:extLst>
                    <a:ext uri="{9D8B030D-6E8A-4147-A177-3AD203B41FA5}">
                      <a16:colId xmlns:a16="http://schemas.microsoft.com/office/drawing/2014/main" val="953372463"/>
                    </a:ext>
                  </a:extLst>
                </a:gridCol>
                <a:gridCol w="2323381">
                  <a:extLst>
                    <a:ext uri="{9D8B030D-6E8A-4147-A177-3AD203B41FA5}">
                      <a16:colId xmlns:a16="http://schemas.microsoft.com/office/drawing/2014/main" val="1261220029"/>
                    </a:ext>
                  </a:extLst>
                </a:gridCol>
              </a:tblGrid>
              <a:tr h="182151">
                <a:tc>
                  <a:txBody>
                    <a:bodyPr/>
                    <a:lstStyle/>
                    <a:p>
                      <a:pPr algn="ctr" fontAlgn="t"/>
                      <a:r>
                        <a:rPr lang="en-US" sz="700" b="1" i="0" u="none" strike="noStrike">
                          <a:solidFill>
                            <a:srgbClr val="000000"/>
                          </a:solidFill>
                          <a:effectLst/>
                          <a:latin typeface="Calibri" panose="020F0502020204030204" pitchFamily="34" charset="0"/>
                        </a:rPr>
                        <a:t> </a:t>
                      </a:r>
                    </a:p>
                  </a:txBody>
                  <a:tcPr marL="3451" marR="3451" marT="34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700" b="1" i="0" u="none" strike="noStrike">
                          <a:solidFill>
                            <a:srgbClr val="000000"/>
                          </a:solidFill>
                          <a:effectLst/>
                          <a:latin typeface="Calibri" panose="020F0502020204030204" pitchFamily="34" charset="0"/>
                        </a:rPr>
                        <a:t>Barbados</a:t>
                      </a:r>
                    </a:p>
                  </a:txBody>
                  <a:tcPr marL="3451" marR="3451" marT="34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700" b="1" i="0" u="none" strike="noStrike">
                          <a:solidFill>
                            <a:srgbClr val="000000"/>
                          </a:solidFill>
                          <a:effectLst/>
                          <a:latin typeface="Calibri" panose="020F0502020204030204" pitchFamily="34" charset="0"/>
                        </a:rPr>
                        <a:t>Grenada</a:t>
                      </a:r>
                    </a:p>
                  </a:txBody>
                  <a:tcPr marL="3451" marR="3451" marT="34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700" b="1" i="0" u="none" strike="noStrike">
                          <a:solidFill>
                            <a:srgbClr val="000000"/>
                          </a:solidFill>
                          <a:effectLst/>
                          <a:latin typeface="Calibri" panose="020F0502020204030204" pitchFamily="34" charset="0"/>
                        </a:rPr>
                        <a:t>Guyana</a:t>
                      </a:r>
                    </a:p>
                  </a:txBody>
                  <a:tcPr marL="3451" marR="3451" marT="34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en-US" sz="700" b="1" i="0" u="none" strike="noStrike">
                          <a:solidFill>
                            <a:srgbClr val="000000"/>
                          </a:solidFill>
                          <a:effectLst/>
                          <a:latin typeface="Calibri" panose="020F0502020204030204" pitchFamily="34" charset="0"/>
                        </a:rPr>
                        <a:t>Trinidad &amp; Tobago</a:t>
                      </a:r>
                    </a:p>
                  </a:txBody>
                  <a:tcPr marL="3451" marR="3451" marT="34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316393821"/>
                  </a:ext>
                </a:extLst>
              </a:tr>
              <a:tr h="177092">
                <a:tc>
                  <a:txBody>
                    <a:bodyPr/>
                    <a:lstStyle/>
                    <a:p>
                      <a:pPr algn="ctr" fontAlgn="t"/>
                      <a:r>
                        <a:rPr lang="en-US" sz="700" b="1" i="0" u="none" strike="noStrike">
                          <a:solidFill>
                            <a:srgbClr val="000000"/>
                          </a:solidFill>
                          <a:effectLst/>
                          <a:latin typeface="Calibri" panose="020F0502020204030204" pitchFamily="34" charset="0"/>
                        </a:rPr>
                        <a:t> </a:t>
                      </a:r>
                    </a:p>
                  </a:txBody>
                  <a:tcPr marL="3451" marR="3451" marT="34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ctr" fontAlgn="t"/>
                      <a:r>
                        <a:rPr lang="en-US" sz="700" b="1" i="0" u="none" strike="noStrike">
                          <a:solidFill>
                            <a:srgbClr val="000000"/>
                          </a:solidFill>
                          <a:effectLst/>
                          <a:latin typeface="Calibri" panose="020F0502020204030204" pitchFamily="34" charset="0"/>
                        </a:rPr>
                        <a:t> </a:t>
                      </a:r>
                    </a:p>
                  </a:txBody>
                  <a:tcPr marL="3451" marR="3451" marT="34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t"/>
                      <a:r>
                        <a:rPr lang="en-US" sz="700" b="1" i="0" u="none" strike="noStrike">
                          <a:solidFill>
                            <a:srgbClr val="000000"/>
                          </a:solidFill>
                          <a:effectLst/>
                          <a:latin typeface="Calibri" panose="020F0502020204030204" pitchFamily="34" charset="0"/>
                        </a:rPr>
                        <a:t> </a:t>
                      </a:r>
                    </a:p>
                  </a:txBody>
                  <a:tcPr marL="3451" marR="3451" marT="34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t"/>
                      <a:r>
                        <a:rPr lang="en-US" sz="700" b="1" i="0" u="none" strike="noStrike">
                          <a:solidFill>
                            <a:srgbClr val="000000"/>
                          </a:solidFill>
                          <a:effectLst/>
                          <a:latin typeface="Calibri" panose="020F0502020204030204" pitchFamily="34" charset="0"/>
                        </a:rPr>
                        <a:t> </a:t>
                      </a:r>
                    </a:p>
                  </a:txBody>
                  <a:tcPr marL="3451" marR="3451" marT="34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t"/>
                      <a:r>
                        <a:rPr lang="en-US" sz="700" b="1" i="0" u="none" strike="noStrike">
                          <a:solidFill>
                            <a:srgbClr val="000000"/>
                          </a:solidFill>
                          <a:effectLst/>
                          <a:latin typeface="Calibri" panose="020F0502020204030204" pitchFamily="34" charset="0"/>
                        </a:rPr>
                        <a:t> </a:t>
                      </a:r>
                    </a:p>
                  </a:txBody>
                  <a:tcPr marL="3451" marR="3451" marT="345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54710175"/>
                  </a:ext>
                </a:extLst>
              </a:tr>
              <a:tr h="177092">
                <a:tc>
                  <a:txBody>
                    <a:bodyPr/>
                    <a:lstStyle/>
                    <a:p>
                      <a:pPr algn="ctr" fontAlgn="b"/>
                      <a:r>
                        <a:rPr lang="en-US" sz="700" b="1" i="0" u="none" strike="noStrike">
                          <a:solidFill>
                            <a:srgbClr val="000000"/>
                          </a:solidFill>
                          <a:effectLst/>
                          <a:latin typeface="Calibri" panose="020F0502020204030204" pitchFamily="34" charset="0"/>
                        </a:rPr>
                        <a:t>Port</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c>
                  <a:txBody>
                    <a:bodyPr/>
                    <a:lstStyle/>
                    <a:p>
                      <a:pPr algn="l" fontAlgn="b"/>
                      <a:r>
                        <a:rPr lang="en-US" sz="700" b="0" i="0" u="none" strike="noStrike" dirty="0">
                          <a:solidFill>
                            <a:srgbClr val="000000"/>
                          </a:solidFill>
                          <a:effectLst/>
                          <a:latin typeface="Calibri" panose="020F0502020204030204" pitchFamily="34" charset="0"/>
                        </a:rPr>
                        <a:t>Port of Bridgetown</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Port of Saint George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Port of St. Georgetown</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Port of Spain</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96613597"/>
                  </a:ext>
                </a:extLst>
              </a:tr>
              <a:tr h="182151">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0" i="0" u="sng" strike="noStrike">
                          <a:solidFill>
                            <a:srgbClr val="0563C1"/>
                          </a:solidFill>
                          <a:effectLst/>
                          <a:latin typeface="Calibri" panose="020F0502020204030204" pitchFamily="34" charset="0"/>
                          <a:hlinkClick r:id="rId3"/>
                        </a:rPr>
                        <a:t>https://barbadosport.com/about-us/</a:t>
                      </a:r>
                      <a:endParaRPr lang="en-US" sz="700" b="0" i="0" u="sng" strike="noStrike">
                        <a:solidFill>
                          <a:srgbClr val="0563C1"/>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sng" strike="noStrike">
                          <a:solidFill>
                            <a:srgbClr val="0563C1"/>
                          </a:solidFill>
                          <a:effectLst/>
                          <a:latin typeface="Calibri" panose="020F0502020204030204" pitchFamily="34" charset="0"/>
                          <a:hlinkClick r:id="rId4"/>
                        </a:rPr>
                        <a:t>http://www.grenadaports.com/</a:t>
                      </a:r>
                      <a:endParaRPr lang="en-US" sz="700" b="0" i="0" u="sng" strike="noStrike">
                        <a:solidFill>
                          <a:srgbClr val="0563C1"/>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sng" strike="noStrike">
                          <a:solidFill>
                            <a:srgbClr val="0563C1"/>
                          </a:solidFill>
                          <a:effectLst/>
                          <a:latin typeface="Calibri" panose="020F0502020204030204" pitchFamily="34" charset="0"/>
                          <a:hlinkClick r:id="rId5"/>
                        </a:rPr>
                        <a:t>marad.gov.gy</a:t>
                      </a:r>
                      <a:endParaRPr lang="en-US" sz="700" b="0" i="0" u="sng" strike="noStrike">
                        <a:solidFill>
                          <a:srgbClr val="0563C1"/>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sng" strike="noStrike">
                          <a:solidFill>
                            <a:srgbClr val="0563C1"/>
                          </a:solidFill>
                          <a:effectLst/>
                          <a:latin typeface="Calibri" panose="020F0502020204030204" pitchFamily="34" charset="0"/>
                          <a:hlinkClick r:id="rId6"/>
                        </a:rPr>
                        <a:t>Port of Spain (http://www.patnt.com/ )</a:t>
                      </a:r>
                      <a:endParaRPr lang="en-US" sz="700" b="0" i="0" u="sng" strike="noStrike">
                        <a:solidFill>
                          <a:srgbClr val="0563C1"/>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4590812"/>
                  </a:ext>
                </a:extLst>
              </a:tr>
              <a:tr h="328885">
                <a:tc>
                  <a:txBody>
                    <a:bodyPr/>
                    <a:lstStyle/>
                    <a:p>
                      <a:pPr algn="ctr" fontAlgn="b"/>
                      <a:r>
                        <a:rPr lang="en-US" sz="700" b="1" i="0" u="none" strike="noStrike">
                          <a:solidFill>
                            <a:srgbClr val="000000"/>
                          </a:solidFill>
                          <a:effectLst/>
                          <a:latin typeface="Calibri" panose="020F0502020204030204" pitchFamily="34" charset="0"/>
                        </a:rPr>
                        <a:t>Port Authority focal point</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Ian F. Stewart, Divisional Manager, Operations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r>
                        <a:rPr lang="en-US" sz="700" b="0" i="0" u="none" strike="noStrike">
                          <a:solidFill>
                            <a:srgbClr val="000000"/>
                          </a:solidFill>
                          <a:effectLst/>
                          <a:latin typeface="Calibri" panose="020F0502020204030204" pitchFamily="34" charset="0"/>
                        </a:rPr>
                        <a:t>Mr Ian Evans, Port Manager</a:t>
                      </a:r>
                    </a:p>
                  </a:txBody>
                  <a:tcPr marL="3451" marR="3451" marT="345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ea typeface="Times New Roman" panose="02020603050405020304" pitchFamily="18" charset="0"/>
                        </a:rPr>
                        <a:t>Ms Louise Williams, Director Ports and Harbours Division</a:t>
                      </a:r>
                      <a:endParaRPr lang="en-US" sz="700" b="0" i="0" u="none" strike="noStrike">
                        <a:solidFill>
                          <a:srgbClr val="000000"/>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fr-FR" sz="700" b="0" i="0" u="none" strike="noStrike">
                          <a:solidFill>
                            <a:srgbClr val="000000"/>
                          </a:solidFill>
                          <a:effectLst/>
                          <a:latin typeface="Calibri" panose="020F0502020204030204" pitchFamily="34" charset="0"/>
                        </a:rPr>
                        <a:t>Ms. Marcia Charles-Elbourne (General Manager)</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2400285"/>
                  </a:ext>
                </a:extLst>
              </a:tr>
              <a:tr h="177092">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Sheldon Layne, Manager Terminal Operations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Mr. Lenin Olivierre CEO</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6284749"/>
                  </a:ext>
                </a:extLst>
              </a:tr>
              <a:tr h="182151">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Ricky Seepersad Harbour Control Manager</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8412632"/>
                  </a:ext>
                </a:extLst>
              </a:tr>
              <a:tr h="182151">
                <a:tc>
                  <a:txBody>
                    <a:bodyPr/>
                    <a:lstStyle/>
                    <a:p>
                      <a:pPr algn="ctr" fontAlgn="b"/>
                      <a:r>
                        <a:rPr lang="en-US" sz="700" b="1" i="0" u="none" strike="noStrike">
                          <a:solidFill>
                            <a:srgbClr val="000000"/>
                          </a:solidFill>
                          <a:effectLst/>
                          <a:latin typeface="Calibri" panose="020F0502020204030204" pitchFamily="34" charset="0"/>
                        </a:rPr>
                        <a:t>Vessel to be assessed</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1" i="0" u="none" strike="noStrike">
                          <a:solidFill>
                            <a:srgbClr val="000000"/>
                          </a:solidFill>
                          <a:effectLst/>
                          <a:latin typeface="Calibri" panose="020F0502020204030204" pitchFamily="34" charset="0"/>
                        </a:rPr>
                        <a:t>None</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None</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None</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To be confirmed</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9917569"/>
                  </a:ext>
                </a:extLst>
              </a:tr>
              <a:tr h="182151">
                <a:tc>
                  <a:txBody>
                    <a:bodyPr/>
                    <a:lstStyle/>
                    <a:p>
                      <a:pPr algn="ctr" fontAlgn="b"/>
                      <a:r>
                        <a:rPr lang="en-US" sz="700" b="1" i="0" u="none" strike="noStrike">
                          <a:solidFill>
                            <a:srgbClr val="000000"/>
                          </a:solidFill>
                          <a:effectLst/>
                          <a:latin typeface="Calibri" panose="020F0502020204030204" pitchFamily="34" charset="0"/>
                        </a:rPr>
                        <a:t>Agriculture policies</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196210"/>
                  </a:ext>
                </a:extLst>
              </a:tr>
              <a:tr h="177092">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c rowSpan="2">
                  <a:txBody>
                    <a:bodyPr/>
                    <a:lstStyle/>
                    <a:p>
                      <a:pPr algn="ctr" fontAlgn="auto"/>
                      <a:r>
                        <a:rPr lang="en-US" sz="700" b="0" i="0" u="none" strike="noStrike">
                          <a:solidFill>
                            <a:srgbClr val="000000"/>
                          </a:solidFill>
                          <a:effectLst/>
                          <a:latin typeface="Calibri" panose="020F0502020204030204" pitchFamily="34" charset="0"/>
                        </a:rPr>
                        <a:t>Pending, Ms Diane Shurland coordinating the data collection</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auto"/>
                      <a:r>
                        <a:rPr lang="en-US" sz="700" b="0" i="0" u="none" strike="noStrike">
                          <a:solidFill>
                            <a:srgbClr val="000000"/>
                          </a:solidFill>
                          <a:effectLst/>
                          <a:latin typeface="Calibri" panose="020F0502020204030204" pitchFamily="34" charset="0"/>
                        </a:rPr>
                        <a:t>Pending Mr Junior Mahn coordinating the data collection</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sng" strike="noStrike">
                          <a:solidFill>
                            <a:srgbClr val="0563C1"/>
                          </a:solidFill>
                          <a:effectLst/>
                          <a:latin typeface="Calibri" panose="020F0502020204030204" pitchFamily="34" charset="0"/>
                          <a:hlinkClick r:id="rId7"/>
                        </a:rPr>
                        <a:t>https://agriculture.gov.tt/publications/policies/</a:t>
                      </a:r>
                      <a:endParaRPr lang="en-US" sz="700" b="0" i="0" u="sng" strike="noStrike">
                        <a:solidFill>
                          <a:srgbClr val="0563C1"/>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10856833"/>
                  </a:ext>
                </a:extLst>
              </a:tr>
              <a:tr h="182151">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vMerge="1">
                  <a:txBody>
                    <a:bodyPr/>
                    <a:lstStyle/>
                    <a:p>
                      <a:endParaRPr lang="en-US"/>
                    </a:p>
                  </a:txBody>
                  <a:tcPr/>
                </a:tc>
                <a:tc v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sng" strike="noStrike">
                          <a:solidFill>
                            <a:srgbClr val="0563C1"/>
                          </a:solidFill>
                          <a:effectLst/>
                          <a:latin typeface="Calibri" panose="020F0502020204030204" pitchFamily="34" charset="0"/>
                          <a:hlinkClick r:id="rId8"/>
                        </a:rPr>
                        <a:t>https://tradeind.gov.tt/documents-resources/regulations/</a:t>
                      </a:r>
                      <a:endParaRPr lang="en-US" sz="700" b="0" i="0" u="sng" strike="noStrike">
                        <a:solidFill>
                          <a:srgbClr val="0563C1"/>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003891"/>
                  </a:ext>
                </a:extLst>
              </a:tr>
              <a:tr h="182151">
                <a:tc>
                  <a:txBody>
                    <a:bodyPr/>
                    <a:lstStyle/>
                    <a:p>
                      <a:pPr algn="ctr" fontAlgn="b"/>
                      <a:r>
                        <a:rPr lang="en-US" sz="700" b="1" i="0" u="none" strike="noStrike">
                          <a:solidFill>
                            <a:srgbClr val="000000"/>
                          </a:solidFill>
                          <a:effectLst/>
                          <a:latin typeface="Calibri" panose="020F0502020204030204" pitchFamily="34" charset="0"/>
                        </a:rPr>
                        <a:t>Agriculture Statistics</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7837419"/>
                  </a:ext>
                </a:extLst>
              </a:tr>
              <a:tr h="177092">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sng" strike="noStrike">
                          <a:solidFill>
                            <a:srgbClr val="0563C1"/>
                          </a:solidFill>
                          <a:effectLst/>
                          <a:latin typeface="Calibri" panose="020F0502020204030204" pitchFamily="34" charset="0"/>
                          <a:hlinkClick r:id="rId9"/>
                        </a:rPr>
                        <a:t>https://cso.gov.tt/</a:t>
                      </a:r>
                      <a:endParaRPr lang="en-US" sz="700" b="0" i="0" u="sng" strike="noStrike">
                        <a:solidFill>
                          <a:srgbClr val="0563C1"/>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99007665"/>
                  </a:ext>
                </a:extLst>
              </a:tr>
              <a:tr h="177092">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GB" sz="700" b="0" i="0" u="none" strike="noStrike">
                          <a:solidFill>
                            <a:srgbClr val="000000"/>
                          </a:solidFill>
                          <a:effectLst/>
                          <a:latin typeface="Calibri" panose="020F0502020204030204" pitchFamily="34" charset="0"/>
                        </a:rPr>
                        <a:t>Relevant Shipping Documents / Legislation available</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34542490"/>
                  </a:ext>
                </a:extLst>
              </a:tr>
              <a:tr h="177092">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14841794"/>
                  </a:ext>
                </a:extLst>
              </a:tr>
              <a:tr h="177092">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9226408"/>
                  </a:ext>
                </a:extLst>
              </a:tr>
              <a:tr h="182151">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4316167"/>
                  </a:ext>
                </a:extLst>
              </a:tr>
              <a:tr h="182151">
                <a:tc>
                  <a:txBody>
                    <a:bodyPr/>
                    <a:lstStyle/>
                    <a:p>
                      <a:pPr algn="ctr" fontAlgn="b"/>
                      <a:r>
                        <a:rPr lang="en-US" sz="700" b="1" i="0" u="none" strike="noStrike">
                          <a:solidFill>
                            <a:srgbClr val="000000"/>
                          </a:solidFill>
                          <a:effectLst/>
                          <a:latin typeface="Calibri" panose="020F0502020204030204" pitchFamily="34" charset="0"/>
                        </a:rPr>
                        <a:t>Other documentation</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844206"/>
                  </a:ext>
                </a:extLst>
              </a:tr>
              <a:tr h="177092">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Port of Brifgetown brief and project update</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ctr" fontAlgn="auto"/>
                      <a:r>
                        <a:rPr lang="en-US" sz="700" b="0" i="0" u="none" strike="noStrike">
                          <a:solidFill>
                            <a:srgbClr val="000000"/>
                          </a:solidFill>
                          <a:effectLst/>
                          <a:latin typeface="Calibri" panose="020F0502020204030204" pitchFamily="34" charset="0"/>
                        </a:rPr>
                        <a:t>Additional documentation provided on Rice, animal health, toxic chemical etc.</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Relevant shipping documents/legislation available</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51855999"/>
                  </a:ext>
                </a:extLst>
              </a:tr>
              <a:tr h="247929">
                <a:tc>
                  <a:txBody>
                    <a:bodyPr/>
                    <a:lstStyle/>
                    <a:p>
                      <a:pPr algn="ctr"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700" b="0" i="0" u="none" strike="noStrike" dirty="0">
                          <a:solidFill>
                            <a:srgbClr val="000000"/>
                          </a:solidFill>
                          <a:effectLst/>
                          <a:latin typeface="Calibri" panose="020F0502020204030204" pitchFamily="34" charset="0"/>
                        </a:rPr>
                        <a:t> </a:t>
                      </a:r>
                    </a:p>
                  </a:txBody>
                  <a:tcPr marL="3451" marR="3451" marT="345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0126413"/>
                  </a:ext>
                </a:extLst>
              </a:tr>
            </a:tbl>
          </a:graphicData>
        </a:graphic>
      </p:graphicFrame>
    </p:spTree>
    <p:extLst>
      <p:ext uri="{BB962C8B-B14F-4D97-AF65-F5344CB8AC3E}">
        <p14:creationId xmlns:p14="http://schemas.microsoft.com/office/powerpoint/2010/main" val="666503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153400" cy="685800"/>
          </a:xfrm>
        </p:spPr>
        <p:txBody>
          <a:bodyPr anchor="ctr"/>
          <a:lstStyle/>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a:p>
            <a:pPr marL="0" indent="0" algn="ctr">
              <a:spcBef>
                <a:spcPct val="0"/>
              </a:spcBef>
              <a:buNone/>
            </a:pPr>
            <a:r>
              <a:rPr lang="en-GB" sz="3600" dirty="0">
                <a:solidFill>
                  <a:schemeClr val="accent1"/>
                </a:solidFill>
              </a:rPr>
              <a:t>Additional Data &amp; information needed</a:t>
            </a:r>
          </a:p>
          <a:p>
            <a:pPr marL="0" indent="0">
              <a:spcBef>
                <a:spcPct val="0"/>
              </a:spcBef>
              <a:buNone/>
            </a:pPr>
            <a:endParaRPr lang="en-US" sz="3600" dirty="0">
              <a:solidFill>
                <a:schemeClr val="accent1"/>
              </a:solidFill>
            </a:endParaRPr>
          </a:p>
          <a:p>
            <a:pPr marL="0" indent="0">
              <a:spcBef>
                <a:spcPct val="0"/>
              </a:spcBef>
              <a:buNone/>
            </a:pPr>
            <a:endParaRPr lang="en-US" sz="3600" dirty="0">
              <a:solidFill>
                <a:schemeClr val="accent1"/>
              </a:solidFill>
            </a:endParaRPr>
          </a:p>
        </p:txBody>
      </p:sp>
      <p:sp>
        <p:nvSpPr>
          <p:cNvPr id="8" name="Rectangle 7"/>
          <p:cNvSpPr/>
          <p:nvPr/>
        </p:nvSpPr>
        <p:spPr>
          <a:xfrm>
            <a:off x="533400" y="1371600"/>
            <a:ext cx="8458200" cy="5078313"/>
          </a:xfrm>
          <a:prstGeom prst="rect">
            <a:avLst/>
          </a:prstGeom>
        </p:spPr>
        <p:txBody>
          <a:bodyPr wrap="square">
            <a:spAutoFit/>
          </a:bodyPr>
          <a:lstStyle/>
          <a:p>
            <a:pPr lvl="0"/>
            <a:endParaRPr lang="en-US" dirty="0"/>
          </a:p>
          <a:p>
            <a:pPr marL="285750" lvl="0" indent="-285750">
              <a:buFont typeface="Wingdings" panose="05000000000000000000" pitchFamily="2" charset="2"/>
              <a:buChar char="q"/>
            </a:pPr>
            <a:r>
              <a:rPr lang="en-US" dirty="0"/>
              <a:t>Data/figures on selected ports: </a:t>
            </a:r>
          </a:p>
          <a:p>
            <a:pPr marL="1714500" lvl="3" indent="-342900">
              <a:buFont typeface="+mj-lt"/>
              <a:buAutoNum type="arabicPeriod"/>
            </a:pPr>
            <a:r>
              <a:rPr lang="en-US" dirty="0"/>
              <a:t>Masterplan</a:t>
            </a:r>
          </a:p>
          <a:p>
            <a:pPr marL="1714500" lvl="3" indent="-342900">
              <a:buFont typeface="+mj-lt"/>
              <a:buAutoNum type="arabicPeriod"/>
            </a:pPr>
            <a:r>
              <a:rPr lang="en-US" dirty="0"/>
              <a:t>Size, </a:t>
            </a:r>
          </a:p>
          <a:p>
            <a:pPr marL="1714500" lvl="3" indent="-342900">
              <a:buFont typeface="+mj-lt"/>
              <a:buAutoNum type="arabicPeriod"/>
            </a:pPr>
            <a:r>
              <a:rPr lang="en-US" dirty="0"/>
              <a:t>Sim built, </a:t>
            </a:r>
          </a:p>
          <a:p>
            <a:pPr marL="1714500" lvl="3" indent="-342900">
              <a:buFont typeface="+mj-lt"/>
              <a:buAutoNum type="arabicPeriod"/>
            </a:pPr>
            <a:r>
              <a:rPr lang="en-US" dirty="0"/>
              <a:t>typology of facilities, </a:t>
            </a:r>
          </a:p>
          <a:p>
            <a:pPr marL="1714500" lvl="3" indent="-342900">
              <a:buFont typeface="+mj-lt"/>
              <a:buAutoNum type="arabicPeriod"/>
            </a:pPr>
            <a:r>
              <a:rPr lang="en-US" dirty="0"/>
              <a:t>Volume traded (only agriculture products) </a:t>
            </a:r>
          </a:p>
          <a:p>
            <a:pPr marL="1714500" lvl="3" indent="-342900">
              <a:buFont typeface="+mj-lt"/>
              <a:buAutoNum type="arabicPeriod"/>
            </a:pPr>
            <a:r>
              <a:rPr lang="en-US" dirty="0"/>
              <a:t>Maritime route connected </a:t>
            </a:r>
          </a:p>
          <a:p>
            <a:pPr marL="1714500" lvl="3" indent="-342900">
              <a:buFont typeface="+mj-lt"/>
              <a:buAutoNum type="arabicPeriod"/>
            </a:pPr>
            <a:r>
              <a:rPr lang="en-US" dirty="0"/>
              <a:t>Size of vessels</a:t>
            </a:r>
          </a:p>
          <a:p>
            <a:pPr marL="1714500" lvl="3" indent="-342900">
              <a:buFont typeface="+mj-lt"/>
              <a:buAutoNum type="arabicPeriod"/>
            </a:pPr>
            <a:endParaRPr lang="en-GB" dirty="0"/>
          </a:p>
          <a:p>
            <a:pPr marL="1714500" lvl="3" indent="-342900">
              <a:buFont typeface="+mj-lt"/>
              <a:buAutoNum type="arabicPeriod"/>
            </a:pPr>
            <a:endParaRPr lang="en-GB" dirty="0"/>
          </a:p>
          <a:p>
            <a:pPr lvl="0"/>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a:p>
            <a:pPr marL="285750" lvl="0" indent="-285750">
              <a:buFont typeface="Wingdings" panose="05000000000000000000" pitchFamily="2" charset="2"/>
              <a:buChar char="q"/>
            </a:pPr>
            <a:endParaRPr lang="en-GB" dirty="0"/>
          </a:p>
        </p:txBody>
      </p:sp>
    </p:spTree>
    <p:extLst>
      <p:ext uri="{BB962C8B-B14F-4D97-AF65-F5344CB8AC3E}">
        <p14:creationId xmlns:p14="http://schemas.microsoft.com/office/powerpoint/2010/main" val="3901784685"/>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27818</TotalTime>
  <Words>971</Words>
  <Application>Microsoft Office PowerPoint</Application>
  <PresentationFormat>On-screen Show (4:3)</PresentationFormat>
  <Paragraphs>229</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Courier New</vt:lpstr>
      <vt:lpstr>Verdana</vt:lpstr>
      <vt:lpstr>Wingdings</vt:lpstr>
      <vt:lpstr>2_Office Theme</vt:lpstr>
      <vt:lpstr> follow-up meeting</vt:lpstr>
      <vt:lpstr>Outline</vt:lpstr>
      <vt:lpstr>Objectives</vt:lpstr>
      <vt:lpstr>PowerPoint Presentation</vt:lpstr>
      <vt:lpstr>PowerPoint Presentation</vt:lpstr>
      <vt:lpstr>PowerPoint Presentation</vt:lpstr>
      <vt:lpstr>PowerPoint Presentation</vt:lpstr>
      <vt:lpstr>Information Matrix</vt:lpstr>
      <vt:lpstr>PowerPoint Presentation</vt:lpstr>
      <vt:lpstr>PowerPoint Presentation</vt:lpstr>
      <vt:lpstr>Live Timeline</vt:lpstr>
    </vt:vector>
  </TitlesOfParts>
  <Company>FAO of the 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nathalie.francken@kuleuven.be</dc:creator>
  <cp:lastModifiedBy>Ms. Milagro Matus</cp:lastModifiedBy>
  <cp:revision>1142</cp:revision>
  <cp:lastPrinted>2019-05-20T15:01:22Z</cp:lastPrinted>
  <dcterms:created xsi:type="dcterms:W3CDTF">2016-12-04T11:06:39Z</dcterms:created>
  <dcterms:modified xsi:type="dcterms:W3CDTF">2023-03-14T15:48:58Z</dcterms:modified>
</cp:coreProperties>
</file>