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710" r:id="rId3"/>
    <p:sldMasterId id="2147483723" r:id="rId4"/>
  </p:sldMasterIdLst>
  <p:notesMasterIdLst>
    <p:notesMasterId r:id="rId20"/>
  </p:notesMasterIdLst>
  <p:sldIdLst>
    <p:sldId id="256" r:id="rId5"/>
    <p:sldId id="2909" r:id="rId6"/>
    <p:sldId id="2911" r:id="rId7"/>
    <p:sldId id="2910" r:id="rId8"/>
    <p:sldId id="2933" r:id="rId9"/>
    <p:sldId id="2274" r:id="rId10"/>
    <p:sldId id="2283" r:id="rId11"/>
    <p:sldId id="2927" r:id="rId12"/>
    <p:sldId id="2930" r:id="rId13"/>
    <p:sldId id="2916" r:id="rId14"/>
    <p:sldId id="2237" r:id="rId15"/>
    <p:sldId id="2233" r:id="rId16"/>
    <p:sldId id="2273" r:id="rId17"/>
    <p:sldId id="2894" r:id="rId18"/>
    <p:sldId id="225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AA2C3A5-4791-1C69-1232-FF3661BADBFD}" name="Adrian Trotman" initials="AT" userId="S-1-5-21-1186715136-485013995-3644945217-1288" providerId="AD"/>
  <p188:author id="{3A6DA6FF-8B1B-2862-F589-46B5B4300BD5}" name="Cedric Van Meerbeeck" initials="CVM" userId="S::cmeerbeeck@cimh.edu.bb::50f24294-6b87-4564-a3b9-6559fdfe22b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 Mahon" initials="RM" lastIdx="2" clrIdx="0">
    <p:extLst>
      <p:ext uri="{19B8F6BF-5375-455C-9EA6-DF929625EA0E}">
        <p15:presenceInfo xmlns:p15="http://schemas.microsoft.com/office/powerpoint/2012/main" userId="R Mahon" providerId="None"/>
      </p:ext>
    </p:extLst>
  </p:cmAuthor>
  <p:cmAuthor id="2" name="Adrian Trotman" initials="AT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B7B4"/>
    <a:srgbClr val="475FB8"/>
    <a:srgbClr val="660033"/>
    <a:srgbClr val="990033"/>
    <a:srgbClr val="FF8585"/>
    <a:srgbClr val="0070C0"/>
    <a:srgbClr val="BBFBFB"/>
    <a:srgbClr val="CC9B00"/>
    <a:srgbClr val="CC9900"/>
    <a:srgbClr val="FFF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082" autoAdjust="0"/>
  </p:normalViewPr>
  <p:slideViewPr>
    <p:cSldViewPr snapToGrid="0">
      <p:cViewPr varScale="1">
        <p:scale>
          <a:sx n="62" d="100"/>
          <a:sy n="62" d="100"/>
        </p:scale>
        <p:origin x="760" y="64"/>
      </p:cViewPr>
      <p:guideLst/>
    </p:cSldViewPr>
  </p:slideViewPr>
  <p:outlineViewPr>
    <p:cViewPr>
      <p:scale>
        <a:sx n="33" d="100"/>
        <a:sy n="33" d="100"/>
      </p:scale>
      <p:origin x="0" y="-4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June to October cumulative</a:t>
            </a:r>
            <a:r>
              <a:rPr lang="en-US" sz="2000" b="1" baseline="0">
                <a:latin typeface="Arial" panose="020B0604020202020204" pitchFamily="34" charset="0"/>
                <a:cs typeface="Arial" panose="020B0604020202020204" pitchFamily="34" charset="0"/>
              </a:rPr>
              <a:t> rainfall (mm) in recent years at the Airport Station in St. Kitts</a:t>
            </a: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9.2286250916232881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Sheet1!$C$9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K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Sheet1!$B$10:$B$15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Sheet1!$C$10:$C$15</c:f>
              <c:numCache>
                <c:formatCode>General</c:formatCode>
                <c:ptCount val="6"/>
                <c:pt idx="0">
                  <c:v>500.09999999999997</c:v>
                </c:pt>
                <c:pt idx="1">
                  <c:v>446.09999999999997</c:v>
                </c:pt>
                <c:pt idx="2">
                  <c:v>411.2</c:v>
                </c:pt>
                <c:pt idx="3">
                  <c:v>575.70000000000005</c:v>
                </c:pt>
                <c:pt idx="4">
                  <c:v>412.59999999999997</c:v>
                </c:pt>
                <c:pt idx="5">
                  <c:v>369.4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9A-4271-933C-9CD373A32E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23608016"/>
        <c:axId val="1723610896"/>
      </c:barChart>
      <c:catAx>
        <c:axId val="172360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KN"/>
          </a:p>
        </c:txPr>
        <c:crossAx val="1723610896"/>
        <c:crosses val="autoZero"/>
        <c:auto val="1"/>
        <c:lblAlgn val="ctr"/>
        <c:lblOffset val="100"/>
        <c:noMultiLvlLbl val="0"/>
      </c:catAx>
      <c:valAx>
        <c:axId val="1723610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KN"/>
          </a:p>
        </c:txPr>
        <c:crossAx val="1723608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K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4A1C7-932B-4F71-8A0B-793D4E17EF56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617CF-33C9-4F89-9550-8D55A4519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545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617CF-33C9-4F89-9550-8D55A45198D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403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3250" y="1089025"/>
            <a:ext cx="5222875" cy="2938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188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600BA4-B669-4439-9E09-FEF9775DF709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083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5338" y="1089025"/>
            <a:ext cx="4838700" cy="2938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188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600BA4-B669-4439-9E09-FEF9775DF709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832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288" y="1524000"/>
            <a:ext cx="7315201" cy="4114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600BA4-B669-4439-9E09-FEF9775DF70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985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853C0-0BEC-4F8B-8DE2-64BFA81D7F3E}" type="slidenum">
              <a:rPr lang="en-029" smtClean="0"/>
              <a:t>15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87080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58679-E54A-4137-ACD7-024071801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B24F87-4D7C-4341-BD12-73641D63F4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42500-1D2B-4F8E-BF5D-0DE454D20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B552-3E9E-47B0-B1BB-858C68D13934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C9D55-8475-479B-9D25-C62CFA91B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E92D9-3702-4CCA-ABFF-316286F46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D186-9E43-4392-A0F3-823A2182D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67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10000">
        <p159:morph option="byObject"/>
      </p:transition>
    </mc:Choice>
    <mc:Fallback xmlns="">
      <p:transition spd="slow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1C37E-5483-44B7-8D71-D2ADC3468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AC54C2-3BB4-4FFA-AE33-96E044DD4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6F57E-C385-4972-BDC5-4C2A00B5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B552-3E9E-47B0-B1BB-858C68D13934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ED0B1-21AA-49A1-9CC7-8E2524896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3F509-27CD-4362-814E-F25187462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D186-9E43-4392-A0F3-823A2182D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547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10000">
        <p159:morph option="byObject"/>
      </p:transition>
    </mc:Choice>
    <mc:Fallback xmlns="">
      <p:transition spd="slow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61F2F6-5AF8-4801-9499-1BB851303C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2709E6-D108-46E4-B536-78832CC39B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5C0CF-EEAF-43FF-8E6A-02106BB20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B552-3E9E-47B0-B1BB-858C68D13934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2D32F-F2D8-4E2D-A42C-610A9013D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346F5-3D25-4586-9F1C-E30FB75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D186-9E43-4392-A0F3-823A2182D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481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10000">
        <p159:morph option="byObject"/>
      </p:transition>
    </mc:Choice>
    <mc:Fallback xmlns="">
      <p:transition spd="slow" advTm="1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userDrawn="1">
  <p:cSld name="Title and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sz="quarter"/>
          </p:nvPr>
        </p:nvSpPr>
        <p:spPr bwMode="auto">
          <a:xfrm>
            <a:off x="609618" y="274639"/>
            <a:ext cx="10972801" cy="1143000"/>
          </a:xfrm>
          <a:prstGeom prst="rect">
            <a:avLst/>
          </a:prstGeom>
        </p:spPr>
        <p:txBody>
          <a:bodyPr lIns="91393" tIns="45697" rIns="91393" bIns="45697"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 bwMode="auto">
          <a:xfrm>
            <a:off x="609603" y="1600203"/>
            <a:ext cx="5384800" cy="2185987"/>
          </a:xfrm>
          <a:prstGeom prst="rect">
            <a:avLst/>
          </a:prstGeom>
        </p:spPr>
        <p:txBody>
          <a:bodyPr lIns="91393" tIns="45697" rIns="91393" bIns="45697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quarter" idx="2"/>
          </p:nvPr>
        </p:nvSpPr>
        <p:spPr bwMode="auto">
          <a:xfrm>
            <a:off x="6197600" y="1600203"/>
            <a:ext cx="5384800" cy="2185987"/>
          </a:xfrm>
          <a:prstGeom prst="rect">
            <a:avLst/>
          </a:prstGeom>
        </p:spPr>
        <p:txBody>
          <a:bodyPr lIns="91393" tIns="45697" rIns="91393" bIns="45697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Content Placeholder 4"/>
          <p:cNvSpPr>
            <a:spLocks noGrp="1"/>
          </p:cNvSpPr>
          <p:nvPr>
            <p:ph sz="quarter" idx="3"/>
          </p:nvPr>
        </p:nvSpPr>
        <p:spPr bwMode="auto">
          <a:xfrm>
            <a:off x="609603" y="3938591"/>
            <a:ext cx="5384800" cy="2187574"/>
          </a:xfrm>
          <a:prstGeom prst="rect">
            <a:avLst/>
          </a:prstGeom>
        </p:spPr>
        <p:txBody>
          <a:bodyPr lIns="91393" tIns="45697" rIns="91393" bIns="45697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97600" y="3938591"/>
            <a:ext cx="5384800" cy="2187574"/>
          </a:xfrm>
          <a:prstGeom prst="rect">
            <a:avLst/>
          </a:prstGeom>
        </p:spPr>
        <p:txBody>
          <a:bodyPr lIns="91393" tIns="45697" rIns="91393" bIns="45697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 bwMode="auto">
          <a:xfrm>
            <a:off x="609618" y="6245225"/>
            <a:ext cx="2844801" cy="476250"/>
          </a:xfrm>
          <a:prstGeom prst="rect">
            <a:avLst/>
          </a:prstGeom>
        </p:spPr>
        <p:txBody>
          <a:bodyPr lIns="91393" tIns="45697" rIns="91393" bIns="45697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1009904">
              <a:defRPr/>
            </a:pPr>
            <a:fld id="{91F9D511-2936-4E03-8FAC-E80787A1FE8E}" type="datetime1">
              <a:rPr lang="en-US" smtClean="0"/>
              <a:pPr defTabSz="1009904">
                <a:defRPr/>
              </a:pPr>
              <a:t>11/27/2025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4165604" y="6245225"/>
            <a:ext cx="3860800" cy="476250"/>
          </a:xfrm>
          <a:prstGeom prst="rect">
            <a:avLst/>
          </a:prstGeom>
        </p:spPr>
        <p:txBody>
          <a:bodyPr lIns="91393" tIns="45697" rIns="91393" bIns="45697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1009904">
              <a:defRPr/>
            </a:pPr>
            <a:r>
              <a:rPr lang="en-GB"/>
              <a:t>CariCOF training workshop, May 26-27 2014</a:t>
            </a: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8737617" y="6245225"/>
            <a:ext cx="2844801" cy="476250"/>
          </a:xfrm>
          <a:prstGeom prst="rect">
            <a:avLst/>
          </a:prstGeom>
        </p:spPr>
        <p:txBody>
          <a:bodyPr lIns="91393" tIns="45697" rIns="91393" bIns="45697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1009904">
              <a:defRPr/>
            </a:pPr>
            <a:fld id="{B1321D2D-B740-4E4F-AE74-6CE98E7C031F}" type="slidenum">
              <a:rPr lang="en-GB" smtClean="0"/>
              <a:pPr defTabSz="1009904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410230"/>
      </p:ext>
    </p:extLst>
  </p:cSld>
  <p:clrMapOvr>
    <a:masterClrMapping/>
  </p:clrMapOvr>
  <p:hf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6E51B-9E54-419C-8210-5D244EBBD2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FCA680-F456-468F-A3CB-090387FA65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A1421-08F7-47FD-9436-266EF6DF6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6B07-0B49-46B7-ACBA-0F13BDA6261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041E3-311A-4FA0-9606-D23780271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063F0-BE5A-489A-A406-6A7E26B13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1415-D745-4802-8344-27B44A5EFC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767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E6D47-4DB2-456C-A833-B16D378D7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3F3FF-DBF9-4BE6-AD27-12E035961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6EE5A-9303-439B-8409-42EAE391F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6B07-0B49-46B7-ACBA-0F13BDA6261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7B593-A5B6-40A1-83F2-A3B6011F4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D077A-4C7D-43A4-9E60-43538AA04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1415-D745-4802-8344-27B44A5EFC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102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A91D4-89CF-417A-9950-8DA006AA9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52ED4-47EF-4185-9B7C-217845965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9EE45-9898-4EB7-A698-BFC17C313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6B07-0B49-46B7-ACBA-0F13BDA6261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7798C-B94F-4DFE-BC96-DA3ABC15B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DBBEB-49BA-4923-B31C-2DA1BCB6F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1415-D745-4802-8344-27B44A5EFC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996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D9DBC-625E-43A1-A1EA-A4C2D9BF2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671C1-F8E8-4E66-A0BA-71C313E367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13ED53-9326-4A7F-8938-CC81D84093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3F8B66-8692-491F-BEE5-846F59A1D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6B07-0B49-46B7-ACBA-0F13BDA6261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B25133-484F-4BB7-959C-D3212F812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6BD0D2-3D7F-4890-9E10-A842F01B1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1415-D745-4802-8344-27B44A5EFC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94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B28A5-CBF8-47FA-B907-7F654B3BC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73FA0-4AA3-45FA-B108-5E5D92B9C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19EF5D-230B-45F4-9914-CEF34F602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65C60D-91C2-48FD-B25D-B8823F724E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E958EA-D7F9-48F7-8940-C6408B5C3C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DBF9AF-3C69-4FF9-BFD3-D98772602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6B07-0B49-46B7-ACBA-0F13BDA6261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68BAAE-B51D-4CB7-8ECD-62E92552E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049C88-C7EE-4E12-9F57-CD957E20E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1415-D745-4802-8344-27B44A5EFC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36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9250D-2807-40D7-9F39-F04E4CA6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B92DE2-4E14-4FDF-BDC2-D7176FFAA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6B07-0B49-46B7-ACBA-0F13BDA6261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6DAD54-00EA-4687-B7C4-077D971C2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76B7BC-0254-4E65-8EA7-B27B98A6D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1415-D745-4802-8344-27B44A5EFC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788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147416-999A-482B-8141-D3E27CED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6B07-0B49-46B7-ACBA-0F13BDA6261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6DDD30-B3A1-45BD-AC56-D92FCFE1B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056F41-55AD-4009-8EC5-330F731EA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1415-D745-4802-8344-27B44A5EFC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67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3A8E6-02D0-408F-86E8-CD704F3C3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39086-76D2-4BDD-918B-66FF3E742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5F910-C068-4D5B-BBC9-12DBEC719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B552-3E9E-47B0-B1BB-858C68D13934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DB62B-194D-4B43-B7AB-94A319E72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C9E99-9FAE-4B1A-A0E6-F9318946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D186-9E43-4392-A0F3-823A2182D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406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10000">
        <p159:morph option="byObject"/>
      </p:transition>
    </mc:Choice>
    <mc:Fallback xmlns="">
      <p:transition spd="slow" advTm="10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C442A-15D3-4EA6-B162-8ABD82C37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4694F-D477-4517-B714-84E756AE2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778DCE-890C-4A13-8EED-F73781D74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72000-CFB7-4685-A8AF-167158392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6B07-0B49-46B7-ACBA-0F13BDA6261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A647F-3D3B-474D-9CB1-BA0F9F51F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EC077E-86D1-4212-A876-BEEB5400F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1415-D745-4802-8344-27B44A5EFC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378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47A8D-A885-4FB7-99AD-B0097531A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2BA993-BB4D-4FDE-8788-84D0B4C9AD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B3E40C-D1CD-44A0-965E-983ECD5F3C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2B456-F0BB-41CB-B0DB-DF24E1723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6B07-0B49-46B7-ACBA-0F13BDA6261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BE41E-A9C1-4B66-BA9B-0AAE10924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0E2FDC-C501-4A33-A8DC-E1A1595E4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1415-D745-4802-8344-27B44A5EFC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385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1FBDC-6B51-4D32-B8A7-CB3B59868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35C511-C83A-4BB0-923D-E83AAC6E6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DC626-10FD-406A-8132-1580F4E24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6B07-0B49-46B7-ACBA-0F13BDA6261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5A918-B2A5-471A-84A1-55EA1F49A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D9D1B-DF95-40EA-962F-22EF50A81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1415-D745-4802-8344-27B44A5EFC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0839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419F1F-6E52-4E08-A076-3909275ACC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B84FC3-F886-4B72-A9E3-DC04EF896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941A6-57E5-445F-AF52-C5BAD8F58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6B07-0B49-46B7-ACBA-0F13BDA6261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14DCE-16D4-4F3A-9AF2-6850C0DE0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7E5B2-51ED-46DC-AC08-089C952EC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1415-D745-4802-8344-27B44A5EFC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5987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userDrawn="1">
  <p:cSld name="Title and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sz="quarter"/>
          </p:nvPr>
        </p:nvSpPr>
        <p:spPr bwMode="auto">
          <a:xfrm>
            <a:off x="609618" y="274639"/>
            <a:ext cx="10972801" cy="1143000"/>
          </a:xfrm>
          <a:prstGeom prst="rect">
            <a:avLst/>
          </a:prstGeom>
        </p:spPr>
        <p:txBody>
          <a:bodyPr lIns="91393" tIns="45697" rIns="91393" bIns="45697"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 bwMode="auto">
          <a:xfrm>
            <a:off x="609603" y="1600203"/>
            <a:ext cx="5384800" cy="2185987"/>
          </a:xfrm>
          <a:prstGeom prst="rect">
            <a:avLst/>
          </a:prstGeom>
        </p:spPr>
        <p:txBody>
          <a:bodyPr lIns="91393" tIns="45697" rIns="91393" bIns="45697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quarter" idx="2"/>
          </p:nvPr>
        </p:nvSpPr>
        <p:spPr bwMode="auto">
          <a:xfrm>
            <a:off x="6197600" y="1600203"/>
            <a:ext cx="5384800" cy="2185987"/>
          </a:xfrm>
          <a:prstGeom prst="rect">
            <a:avLst/>
          </a:prstGeom>
        </p:spPr>
        <p:txBody>
          <a:bodyPr lIns="91393" tIns="45697" rIns="91393" bIns="45697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Content Placeholder 4"/>
          <p:cNvSpPr>
            <a:spLocks noGrp="1"/>
          </p:cNvSpPr>
          <p:nvPr>
            <p:ph sz="quarter" idx="3"/>
          </p:nvPr>
        </p:nvSpPr>
        <p:spPr bwMode="auto">
          <a:xfrm>
            <a:off x="609603" y="3938591"/>
            <a:ext cx="5384800" cy="2187574"/>
          </a:xfrm>
          <a:prstGeom prst="rect">
            <a:avLst/>
          </a:prstGeom>
        </p:spPr>
        <p:txBody>
          <a:bodyPr lIns="91393" tIns="45697" rIns="91393" bIns="45697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97600" y="3938591"/>
            <a:ext cx="5384800" cy="2187574"/>
          </a:xfrm>
          <a:prstGeom prst="rect">
            <a:avLst/>
          </a:prstGeom>
        </p:spPr>
        <p:txBody>
          <a:bodyPr lIns="91393" tIns="45697" rIns="91393" bIns="45697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 bwMode="auto">
          <a:xfrm>
            <a:off x="609618" y="6245225"/>
            <a:ext cx="2844801" cy="476250"/>
          </a:xfrm>
          <a:prstGeom prst="rect">
            <a:avLst/>
          </a:prstGeom>
        </p:spPr>
        <p:txBody>
          <a:bodyPr lIns="91393" tIns="45697" rIns="91393" bIns="45697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1009904">
              <a:defRPr/>
            </a:pPr>
            <a:fld id="{91F9D511-2936-4E03-8FAC-E80787A1FE8E}" type="datetime1">
              <a:rPr lang="en-BB" smtClean="0"/>
              <a:pPr defTabSz="1009904">
                <a:defRPr/>
              </a:pPr>
              <a:t>27/11/2025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4165604" y="6245225"/>
            <a:ext cx="3860800" cy="476250"/>
          </a:xfrm>
          <a:prstGeom prst="rect">
            <a:avLst/>
          </a:prstGeom>
        </p:spPr>
        <p:txBody>
          <a:bodyPr lIns="91393" tIns="45697" rIns="91393" bIns="45697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1009904">
              <a:defRPr/>
            </a:pPr>
            <a:r>
              <a:rPr lang="en-GB"/>
              <a:t>CariCOF training workshop, May 26-27 2014</a:t>
            </a: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8737617" y="6245225"/>
            <a:ext cx="2844801" cy="476250"/>
          </a:xfrm>
          <a:prstGeom prst="rect">
            <a:avLst/>
          </a:prstGeom>
        </p:spPr>
        <p:txBody>
          <a:bodyPr lIns="91393" tIns="45697" rIns="91393" bIns="45697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1009904">
              <a:defRPr/>
            </a:pPr>
            <a:fld id="{B1321D2D-B740-4E4F-AE74-6CE98E7C031F}" type="slidenum">
              <a:rPr lang="en-BB" smtClean="0"/>
              <a:pPr defTabSz="1009904">
                <a:defRPr/>
              </a:pPr>
              <a:t>‹#›</a:t>
            </a:fld>
            <a:endParaRPr lang="en-BB"/>
          </a:p>
        </p:txBody>
      </p:sp>
    </p:spTree>
    <p:extLst>
      <p:ext uri="{BB962C8B-B14F-4D97-AF65-F5344CB8AC3E}">
        <p14:creationId xmlns:p14="http://schemas.microsoft.com/office/powerpoint/2010/main" val="1396394856"/>
      </p:ext>
    </p:extLst>
  </p:cSld>
  <p:clrMapOvr>
    <a:masterClrMapping/>
  </p:clrMapOvr>
  <p:hf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914400" y="2130425"/>
            <a:ext cx="10363200" cy="1470025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7472860-6568-4271-869B-AE956DA35713}" type="datetime1">
              <a:t>11/27/2025</a:t>
            </a:fld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caricof@cimh.edu.bb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84A46E-5054-4F57-8B65-64F1413A44F9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1744365"/>
      </p:ext>
    </p:extLst>
  </p:cSld>
  <p:clrMapOvr>
    <a:masterClrMapping/>
  </p:clrMapOvr>
  <p:hf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Trajan Pro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latin typeface="Segoe UI"/>
                <a:ea typeface="Segoe UI"/>
                <a:cs typeface="Segoe UI"/>
              </a:defRPr>
            </a:lvl1pPr>
            <a:lvl2pPr>
              <a:defRPr>
                <a:latin typeface="Segoe UI"/>
                <a:ea typeface="Segoe UI"/>
                <a:cs typeface="Segoe UI"/>
              </a:defRPr>
            </a:lvl2pPr>
            <a:lvl3pPr>
              <a:defRPr>
                <a:latin typeface="Segoe UI"/>
                <a:ea typeface="Segoe UI"/>
                <a:cs typeface="Segoe UI"/>
              </a:defRPr>
            </a:lvl3pPr>
            <a:lvl4pPr>
              <a:defRPr>
                <a:latin typeface="Segoe UI"/>
                <a:ea typeface="Segoe UI"/>
                <a:cs typeface="Segoe UI"/>
              </a:defRPr>
            </a:lvl4pPr>
            <a:lvl5pPr>
              <a:defRPr>
                <a:latin typeface="Segoe UI"/>
                <a:ea typeface="Segoe UI"/>
                <a:cs typeface="Segoe UI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-870857" y="6492875"/>
            <a:ext cx="3860800" cy="365125"/>
          </a:xfrm>
        </p:spPr>
        <p:txBody>
          <a:bodyPr/>
          <a:lstStyle>
            <a:lvl1pPr>
              <a:defRPr b="1" i="1"/>
            </a:lvl1pPr>
          </a:lstStyle>
          <a:p>
            <a:pPr>
              <a:defRPr/>
            </a:pPr>
            <a:r>
              <a:t>caricof@cimh.edu.bb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84A46E-5054-4F57-8B65-64F1413A44F9}" type="slidenum">
              <a:t>‹#›</a:t>
            </a:fld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0896534" y="5589240"/>
            <a:ext cx="1143864" cy="1143000"/>
            <a:chOff x="11600543" y="6477000"/>
            <a:chExt cx="1201057" cy="1295400"/>
          </a:xfrm>
        </p:grpSpPr>
        <p:pic>
          <p:nvPicPr>
            <p:cNvPr id="8" name="Picture 6"/>
            <p:cNvPicPr>
              <a:picLocks noChangeAspect="1"/>
            </p:cNvPicPr>
            <p:nvPr userDrawn="1"/>
          </p:nvPicPr>
          <p:blipFill>
            <a:blip r:embed="rId2"/>
            <a:stretch/>
          </p:blipFill>
          <p:spPr bwMode="auto">
            <a:xfrm>
              <a:off x="11600543" y="7303771"/>
              <a:ext cx="1201057" cy="468629"/>
            </a:xfrm>
            <a:prstGeom prst="rect">
              <a:avLst/>
            </a:prstGeom>
          </p:spPr>
        </p:pic>
        <p:pic>
          <p:nvPicPr>
            <p:cNvPr id="9" name="Picture 7"/>
            <p:cNvPicPr>
              <a:picLocks noChangeAspect="1"/>
            </p:cNvPicPr>
            <p:nvPr userDrawn="1"/>
          </p:nvPicPr>
          <p:blipFill>
            <a:blip r:embed="rId3"/>
            <a:stretch/>
          </p:blipFill>
          <p:spPr bwMode="auto">
            <a:xfrm>
              <a:off x="11726244" y="6477000"/>
              <a:ext cx="904813" cy="8718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1875907"/>
      </p:ext>
    </p:extLst>
  </p:cSld>
  <p:clrMapOvr>
    <a:masterClrMapping/>
  </p:clrMapOvr>
  <p:hf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963084" y="2554942"/>
            <a:ext cx="10363200" cy="1362075"/>
          </a:xfrm>
        </p:spPr>
        <p:txBody>
          <a:bodyPr anchor="t"/>
          <a:lstStyle>
            <a:lvl1pPr algn="ctr">
              <a:defRPr sz="3971" b="1" cap="all">
                <a:solidFill>
                  <a:schemeClr val="accent6">
                    <a:lumMod val="50000"/>
                  </a:schemeClr>
                </a:solidFill>
                <a:latin typeface="Trajan Pro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84A46E-5054-4F57-8B65-64F1413A44F9}" type="slidenum">
              <a:t>‹#›</a:t>
            </a:fld>
            <a:endParaRPr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48137" y="6444504"/>
            <a:ext cx="1143864" cy="4134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1167852" y="5715000"/>
            <a:ext cx="861727" cy="769249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-870857" y="6492875"/>
            <a:ext cx="3860800" cy="365125"/>
          </a:xfrm>
        </p:spPr>
        <p:txBody>
          <a:bodyPr/>
          <a:lstStyle>
            <a:lvl1pPr>
              <a:defRPr b="1" i="1"/>
            </a:lvl1pPr>
          </a:lstStyle>
          <a:p>
            <a:pPr>
              <a:defRPr/>
            </a:pPr>
            <a:r>
              <a:t>caricof@cimh.edu.bb</a:t>
            </a:r>
          </a:p>
        </p:txBody>
      </p:sp>
    </p:spTree>
    <p:extLst>
      <p:ext uri="{BB962C8B-B14F-4D97-AF65-F5344CB8AC3E}">
        <p14:creationId xmlns:p14="http://schemas.microsoft.com/office/powerpoint/2010/main" val="2313298426"/>
      </p:ext>
    </p:extLst>
  </p:cSld>
  <p:clrMapOvr>
    <a:masterClrMapping/>
  </p:clrMapOvr>
  <p:hf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70984" y="1812926"/>
            <a:ext cx="5933016" cy="5130800"/>
          </a:xfrm>
        </p:spPr>
        <p:txBody>
          <a:bodyPr/>
          <a:lstStyle>
            <a:lvl1pPr>
              <a:defRPr sz="2735"/>
            </a:lvl1pPr>
            <a:lvl2pPr>
              <a:defRPr sz="2382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807202" y="1812926"/>
            <a:ext cx="5933017" cy="5130800"/>
          </a:xfrm>
        </p:spPr>
        <p:txBody>
          <a:bodyPr/>
          <a:lstStyle>
            <a:lvl1pPr>
              <a:defRPr sz="2735"/>
            </a:lvl1pPr>
            <a:lvl2pPr>
              <a:defRPr sz="2382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EB11BF7-9C8F-4955-9663-0F5F72B53FBA}" type="datetime1">
              <a:t>11/27/2025</a:t>
            </a:fld>
            <a:endParaRPr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caricof@cimh.edu.bb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84A46E-5054-4F57-8B65-64F1413A44F9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129808"/>
      </p:ext>
    </p:extLst>
  </p:cSld>
  <p:clrMapOvr>
    <a:masterClrMapping/>
  </p:clrMapOvr>
  <p:hf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382" b="1"/>
            </a:lvl1pPr>
            <a:lvl2pPr marL="449505" indent="0">
              <a:buNone/>
              <a:defRPr sz="1941" b="1"/>
            </a:lvl2pPr>
            <a:lvl3pPr marL="899010" indent="0">
              <a:buNone/>
              <a:defRPr sz="1765" b="1"/>
            </a:lvl3pPr>
            <a:lvl4pPr marL="1348515" indent="0">
              <a:buNone/>
              <a:defRPr sz="1588" b="1"/>
            </a:lvl4pPr>
            <a:lvl5pPr marL="1798021" indent="0">
              <a:buNone/>
              <a:defRPr sz="1588" b="1"/>
            </a:lvl5pPr>
            <a:lvl6pPr marL="2247527" indent="0">
              <a:buNone/>
              <a:defRPr sz="1588" b="1"/>
            </a:lvl6pPr>
            <a:lvl7pPr marL="2697032" indent="0">
              <a:buNone/>
              <a:defRPr sz="1588" b="1"/>
            </a:lvl7pPr>
            <a:lvl8pPr marL="3146538" indent="0">
              <a:buNone/>
              <a:defRPr sz="1588" b="1"/>
            </a:lvl8pPr>
            <a:lvl9pPr marL="3596043" indent="0">
              <a:buNone/>
              <a:defRPr sz="1588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09602" y="2174875"/>
            <a:ext cx="5386917" cy="3951288"/>
          </a:xfrm>
        </p:spPr>
        <p:txBody>
          <a:bodyPr/>
          <a:lstStyle>
            <a:lvl1pPr>
              <a:defRPr sz="2382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93368" y="1535113"/>
            <a:ext cx="5389034" cy="639762"/>
          </a:xfrm>
        </p:spPr>
        <p:txBody>
          <a:bodyPr anchor="b"/>
          <a:lstStyle>
            <a:lvl1pPr marL="0" indent="0">
              <a:buNone/>
              <a:defRPr sz="2382" b="1"/>
            </a:lvl1pPr>
            <a:lvl2pPr marL="449505" indent="0">
              <a:buNone/>
              <a:defRPr sz="1941" b="1"/>
            </a:lvl2pPr>
            <a:lvl3pPr marL="899010" indent="0">
              <a:buNone/>
              <a:defRPr sz="1765" b="1"/>
            </a:lvl3pPr>
            <a:lvl4pPr marL="1348515" indent="0">
              <a:buNone/>
              <a:defRPr sz="1588" b="1"/>
            </a:lvl4pPr>
            <a:lvl5pPr marL="1798021" indent="0">
              <a:buNone/>
              <a:defRPr sz="1588" b="1"/>
            </a:lvl5pPr>
            <a:lvl6pPr marL="2247527" indent="0">
              <a:buNone/>
              <a:defRPr sz="1588" b="1"/>
            </a:lvl6pPr>
            <a:lvl7pPr marL="2697032" indent="0">
              <a:buNone/>
              <a:defRPr sz="1588" b="1"/>
            </a:lvl7pPr>
            <a:lvl8pPr marL="3146538" indent="0">
              <a:buNone/>
              <a:defRPr sz="1588" b="1"/>
            </a:lvl8pPr>
            <a:lvl9pPr marL="3596043" indent="0">
              <a:buNone/>
              <a:defRPr sz="1588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93368" y="2174875"/>
            <a:ext cx="5389034" cy="3951288"/>
          </a:xfrm>
        </p:spPr>
        <p:txBody>
          <a:bodyPr/>
          <a:lstStyle>
            <a:lvl1pPr>
              <a:defRPr sz="2382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BD1D912-F5BC-424C-8456-21451CCA5B60}" type="datetime1">
              <a:t>11/27/2025</a:t>
            </a:fld>
            <a:endParaRPr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caricof@cimh.edu.bb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84A46E-5054-4F57-8B65-64F1413A44F9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7270257"/>
      </p:ext>
    </p:extLst>
  </p:cSld>
  <p:clrMapOvr>
    <a:masterClrMapping/>
  </p:clrMapOvr>
  <p:hf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CDBBD-5269-46E9-BE98-B4AC4A743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8549B-4773-40F7-A919-21365B1AD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2B07C-2C43-42DB-9C7E-ABBC79C5E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B552-3E9E-47B0-B1BB-858C68D13934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FD6BE-F4E7-48B9-84DD-FAB042119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D4D3F-F3F2-4326-928F-B72DDBD3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D186-9E43-4392-A0F3-823A2182D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899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10000">
        <p159:morph option="byObject"/>
      </p:transition>
    </mc:Choice>
    <mc:Fallback xmlns="">
      <p:transition spd="slow" advTm="10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1143000"/>
          </a:xfrm>
        </p:spPr>
        <p:txBody>
          <a:bodyPr>
            <a:normAutofit/>
          </a:bodyPr>
          <a:lstStyle>
            <a:lvl1pPr>
              <a:defRPr sz="3177">
                <a:solidFill>
                  <a:schemeClr val="accent6">
                    <a:lumMod val="50000"/>
                  </a:schemeClr>
                </a:solidFill>
                <a:latin typeface="Trajan Pro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6749143" y="6438100"/>
            <a:ext cx="2844800" cy="365125"/>
          </a:xfrm>
        </p:spPr>
        <p:txBody>
          <a:bodyPr/>
          <a:lstStyle/>
          <a:p>
            <a:pPr>
              <a:defRPr/>
            </a:pPr>
            <a:fld id="{30837840-E481-42E1-8EB7-CDA57D6EA64C}" type="datetime1">
              <a:t>11/27/2025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48137" y="6444504"/>
            <a:ext cx="1143864" cy="4134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1167852" y="5715000"/>
            <a:ext cx="861727" cy="769249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-508000" y="6492875"/>
            <a:ext cx="3048000" cy="365125"/>
          </a:xfrm>
        </p:spPr>
        <p:txBody>
          <a:bodyPr/>
          <a:lstStyle>
            <a:lvl1pPr>
              <a:defRPr b="1" i="1"/>
            </a:lvl1pPr>
          </a:lstStyle>
          <a:p>
            <a:pPr>
              <a:defRPr/>
            </a:pPr>
            <a:r>
              <a:t>caricof@cimh.edu.bb</a:t>
            </a:r>
          </a:p>
        </p:txBody>
      </p:sp>
    </p:spTree>
    <p:extLst>
      <p:ext uri="{BB962C8B-B14F-4D97-AF65-F5344CB8AC3E}">
        <p14:creationId xmlns:p14="http://schemas.microsoft.com/office/powerpoint/2010/main" val="4106431738"/>
      </p:ext>
    </p:extLst>
  </p:cSld>
  <p:clrMapOvr>
    <a:masterClrMapping/>
  </p:clrMapOvr>
  <p:hf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DAFC6DF-5A3E-4F6A-BC6D-E3ED9242FD1A}" type="datetime1">
              <a:t>11/27/2025</a:t>
            </a:fld>
            <a:endParaRPr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caricof@cimh.edu.bb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84A46E-5054-4F57-8B65-64F1413A44F9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4648730"/>
      </p:ext>
    </p:extLst>
  </p:cSld>
  <p:clrMapOvr>
    <a:masterClrMapping/>
  </p:clrMapOvr>
  <p:hf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1941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4766734" y="273050"/>
            <a:ext cx="6815667" cy="5853113"/>
          </a:xfrm>
        </p:spPr>
        <p:txBody>
          <a:bodyPr/>
          <a:lstStyle>
            <a:lvl1pPr>
              <a:defRPr sz="3177"/>
            </a:lvl1pPr>
            <a:lvl2pPr>
              <a:defRPr sz="2735"/>
            </a:lvl2pPr>
            <a:lvl3pPr>
              <a:defRPr sz="2382"/>
            </a:lvl3pPr>
            <a:lvl4pPr>
              <a:defRPr sz="1941"/>
            </a:lvl4pPr>
            <a:lvl5pPr>
              <a:defRPr sz="1941"/>
            </a:lvl5pPr>
            <a:lvl6pPr>
              <a:defRPr sz="1941"/>
            </a:lvl6pPr>
            <a:lvl7pPr>
              <a:defRPr sz="1941"/>
            </a:lvl7pPr>
            <a:lvl8pPr>
              <a:defRPr sz="1941"/>
            </a:lvl8pPr>
            <a:lvl9pPr>
              <a:defRPr sz="194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09601" y="1435100"/>
            <a:ext cx="4011084" cy="4691063"/>
          </a:xfrm>
        </p:spPr>
        <p:txBody>
          <a:bodyPr/>
          <a:lstStyle>
            <a:lvl1pPr marL="0" indent="0">
              <a:buNone/>
              <a:defRPr sz="1412"/>
            </a:lvl1pPr>
            <a:lvl2pPr marL="449505" indent="0">
              <a:buNone/>
              <a:defRPr sz="1147"/>
            </a:lvl2pPr>
            <a:lvl3pPr marL="899010" indent="0">
              <a:buNone/>
              <a:defRPr sz="971"/>
            </a:lvl3pPr>
            <a:lvl4pPr marL="1348515" indent="0">
              <a:buNone/>
              <a:defRPr sz="882"/>
            </a:lvl4pPr>
            <a:lvl5pPr marL="1798021" indent="0">
              <a:buNone/>
              <a:defRPr sz="882"/>
            </a:lvl5pPr>
            <a:lvl6pPr marL="2247527" indent="0">
              <a:buNone/>
              <a:defRPr sz="882"/>
            </a:lvl6pPr>
            <a:lvl7pPr marL="2697032" indent="0">
              <a:buNone/>
              <a:defRPr sz="882"/>
            </a:lvl7pPr>
            <a:lvl8pPr marL="3146538" indent="0">
              <a:buNone/>
              <a:defRPr sz="882"/>
            </a:lvl8pPr>
            <a:lvl9pPr marL="3596043" indent="0">
              <a:buNone/>
              <a:defRPr sz="882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B3CF011-DE22-4BFF-AC81-CD5076D22B7A}" type="datetime1">
              <a:t>11/27/2025</a:t>
            </a:fld>
            <a:endParaRPr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caricof@cimh.edu.bb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84A46E-5054-4F57-8B65-64F1413A44F9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6477614"/>
      </p:ext>
    </p:extLst>
  </p:cSld>
  <p:clrMapOvr>
    <a:masterClrMapping/>
  </p:clrMapOvr>
  <p:hf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1941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177"/>
            </a:lvl1pPr>
            <a:lvl2pPr marL="449505" indent="0">
              <a:buNone/>
              <a:defRPr sz="2735"/>
            </a:lvl2pPr>
            <a:lvl3pPr marL="899010" indent="0">
              <a:buNone/>
              <a:defRPr sz="2382"/>
            </a:lvl3pPr>
            <a:lvl4pPr marL="1348515" indent="0">
              <a:buNone/>
              <a:defRPr sz="1941"/>
            </a:lvl4pPr>
            <a:lvl5pPr marL="1798021" indent="0">
              <a:buNone/>
              <a:defRPr sz="1941"/>
            </a:lvl5pPr>
            <a:lvl6pPr marL="2247527" indent="0">
              <a:buNone/>
              <a:defRPr sz="1941"/>
            </a:lvl6pPr>
            <a:lvl7pPr marL="2697032" indent="0">
              <a:buNone/>
              <a:defRPr sz="1941"/>
            </a:lvl7pPr>
            <a:lvl8pPr marL="3146538" indent="0">
              <a:buNone/>
              <a:defRPr sz="1941"/>
            </a:lvl8pPr>
            <a:lvl9pPr marL="3596043" indent="0">
              <a:buNone/>
              <a:defRPr sz="1941"/>
            </a:lvl9pPr>
          </a:lstStyle>
          <a:p>
            <a:pPr>
              <a:defRPr/>
            </a:pPr>
            <a:endParaRPr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12"/>
            </a:lvl1pPr>
            <a:lvl2pPr marL="449505" indent="0">
              <a:buNone/>
              <a:defRPr sz="1147"/>
            </a:lvl2pPr>
            <a:lvl3pPr marL="899010" indent="0">
              <a:buNone/>
              <a:defRPr sz="971"/>
            </a:lvl3pPr>
            <a:lvl4pPr marL="1348515" indent="0">
              <a:buNone/>
              <a:defRPr sz="882"/>
            </a:lvl4pPr>
            <a:lvl5pPr marL="1798021" indent="0">
              <a:buNone/>
              <a:defRPr sz="882"/>
            </a:lvl5pPr>
            <a:lvl6pPr marL="2247527" indent="0">
              <a:buNone/>
              <a:defRPr sz="882"/>
            </a:lvl6pPr>
            <a:lvl7pPr marL="2697032" indent="0">
              <a:buNone/>
              <a:defRPr sz="882"/>
            </a:lvl7pPr>
            <a:lvl8pPr marL="3146538" indent="0">
              <a:buNone/>
              <a:defRPr sz="882"/>
            </a:lvl8pPr>
            <a:lvl9pPr marL="3596043" indent="0">
              <a:buNone/>
              <a:defRPr sz="882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5CE8205-C00D-485E-9BCB-7ED398A89CD6}" type="datetime1">
              <a:t>11/27/2025</a:t>
            </a:fld>
            <a:endParaRPr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caricof@cimh.edu.bb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84A46E-5054-4F57-8B65-64F1413A44F9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8767183"/>
      </p:ext>
    </p:extLst>
  </p:cSld>
  <p:clrMapOvr>
    <a:masterClrMapping/>
  </p:clrMapOvr>
  <p:hf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884ADDA-16E5-4828-8337-B0E6BF0F7FE3}" type="datetime1">
              <a:t>11/27/2025</a:t>
            </a:fld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caricof@cimh.edu.bb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84A46E-5054-4F57-8B65-64F1413A44F9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4607255"/>
      </p:ext>
    </p:extLst>
  </p:cSld>
  <p:clrMapOvr>
    <a:masterClrMapping/>
  </p:clrMapOvr>
  <p:hf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9723966" y="311150"/>
            <a:ext cx="3016250" cy="6632575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70985" y="311150"/>
            <a:ext cx="8849783" cy="6632575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AB9EAF6-8EC7-4DE0-BD80-FE639AE58BE4}" type="datetime1">
              <a:t>11/27/2025</a:t>
            </a:fld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caricof@cimh.edu.bb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84A46E-5054-4F57-8B65-64F1413A44F9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8792865"/>
      </p:ext>
    </p:extLst>
  </p:cSld>
  <p:clrMapOvr>
    <a:masterClrMapping/>
  </p:clrMapOvr>
  <p:hf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userDrawn="1">
  <p:cSld name="Title and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sz="quarter"/>
          </p:nvPr>
        </p:nvSpPr>
        <p:spPr bwMode="auto">
          <a:xfrm>
            <a:off x="609618" y="274639"/>
            <a:ext cx="10972801" cy="1143000"/>
          </a:xfrm>
          <a:prstGeom prst="rect">
            <a:avLst/>
          </a:prstGeom>
        </p:spPr>
        <p:txBody>
          <a:bodyPr lIns="91393" tIns="45697" rIns="91393" bIns="45697"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 bwMode="auto">
          <a:xfrm>
            <a:off x="609603" y="1600203"/>
            <a:ext cx="5384800" cy="2185987"/>
          </a:xfrm>
          <a:prstGeom prst="rect">
            <a:avLst/>
          </a:prstGeom>
        </p:spPr>
        <p:txBody>
          <a:bodyPr lIns="91393" tIns="45697" rIns="91393" bIns="45697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quarter" idx="2"/>
          </p:nvPr>
        </p:nvSpPr>
        <p:spPr bwMode="auto">
          <a:xfrm>
            <a:off x="6197600" y="1600203"/>
            <a:ext cx="5384800" cy="2185987"/>
          </a:xfrm>
          <a:prstGeom prst="rect">
            <a:avLst/>
          </a:prstGeom>
        </p:spPr>
        <p:txBody>
          <a:bodyPr lIns="91393" tIns="45697" rIns="91393" bIns="45697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Content Placeholder 4"/>
          <p:cNvSpPr>
            <a:spLocks noGrp="1"/>
          </p:cNvSpPr>
          <p:nvPr>
            <p:ph sz="quarter" idx="3"/>
          </p:nvPr>
        </p:nvSpPr>
        <p:spPr bwMode="auto">
          <a:xfrm>
            <a:off x="609603" y="3938591"/>
            <a:ext cx="5384800" cy="2187574"/>
          </a:xfrm>
          <a:prstGeom prst="rect">
            <a:avLst/>
          </a:prstGeom>
        </p:spPr>
        <p:txBody>
          <a:bodyPr lIns="91393" tIns="45697" rIns="91393" bIns="45697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97600" y="3938591"/>
            <a:ext cx="5384800" cy="2187574"/>
          </a:xfrm>
          <a:prstGeom prst="rect">
            <a:avLst/>
          </a:prstGeom>
        </p:spPr>
        <p:txBody>
          <a:bodyPr lIns="91393" tIns="45697" rIns="91393" bIns="45697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 bwMode="auto">
          <a:xfrm>
            <a:off x="609618" y="6245225"/>
            <a:ext cx="2844801" cy="476250"/>
          </a:xfrm>
          <a:prstGeom prst="rect">
            <a:avLst/>
          </a:prstGeom>
        </p:spPr>
        <p:txBody>
          <a:bodyPr lIns="91393" tIns="45697" rIns="91393" bIns="45697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1009904">
              <a:defRPr/>
            </a:pPr>
            <a:fld id="{91F9D511-2936-4E03-8FAC-E80787A1FE8E}" type="datetime1">
              <a:rPr lang="en-US" smtClean="0"/>
              <a:pPr defTabSz="1009904">
                <a:defRPr/>
              </a:pPr>
              <a:t>11/27/2025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4165604" y="6245225"/>
            <a:ext cx="3860800" cy="476250"/>
          </a:xfrm>
          <a:prstGeom prst="rect">
            <a:avLst/>
          </a:prstGeom>
        </p:spPr>
        <p:txBody>
          <a:bodyPr lIns="91393" tIns="45697" rIns="91393" bIns="45697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1009904">
              <a:defRPr/>
            </a:pPr>
            <a:r>
              <a:rPr lang="en-GB"/>
              <a:t>CariCOF training workshop, May 26-27 2014</a:t>
            </a: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8737617" y="6245225"/>
            <a:ext cx="2844801" cy="476250"/>
          </a:xfrm>
          <a:prstGeom prst="rect">
            <a:avLst/>
          </a:prstGeom>
        </p:spPr>
        <p:txBody>
          <a:bodyPr lIns="91393" tIns="45697" rIns="91393" bIns="45697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1009904">
              <a:defRPr/>
            </a:pPr>
            <a:fld id="{B1321D2D-B740-4E4F-AE74-6CE98E7C031F}" type="slidenum">
              <a:rPr lang="en-GB" smtClean="0"/>
              <a:pPr defTabSz="1009904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891024"/>
      </p:ext>
    </p:extLst>
  </p:cSld>
  <p:clrMapOvr>
    <a:masterClrMapping/>
  </p:clrMapOvr>
  <p:hf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C430-6F53-49AC-BA98-B6126E702AF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A30D-1E9C-4AE3-BCDE-CDB0A796B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9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C430-6F53-49AC-BA98-B6126E702AF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A30D-1E9C-4AE3-BCDE-CDB0A796B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4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C430-6F53-49AC-BA98-B6126E702AF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A30D-1E9C-4AE3-BCDE-CDB0A796B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2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8A3C7-3DE1-487B-8214-D102E1AE8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230A9-8162-4D5D-AA4A-64C00B3D69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E5A27C-AD9E-4045-849D-18149B1B2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0B86DA-4B08-478B-B404-13AA97FB9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B552-3E9E-47B0-B1BB-858C68D13934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ABED92-5A03-467B-BF2B-63292518C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C59C0F-C14F-4841-8F46-56F13FF03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D186-9E43-4392-A0F3-823A2182D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477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10000">
        <p159:morph option="byObject"/>
      </p:transition>
    </mc:Choice>
    <mc:Fallback xmlns="">
      <p:transition spd="slow" advTm="10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C430-6F53-49AC-BA98-B6126E702AF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A30D-1E9C-4AE3-BCDE-CDB0A796B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4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C430-6F53-49AC-BA98-B6126E702AF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A30D-1E9C-4AE3-BCDE-CDB0A796B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C430-6F53-49AC-BA98-B6126E702AF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A30D-1E9C-4AE3-BCDE-CDB0A796B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9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C430-6F53-49AC-BA98-B6126E702AF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A30D-1E9C-4AE3-BCDE-CDB0A796B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5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C430-6F53-49AC-BA98-B6126E702AF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A30D-1E9C-4AE3-BCDE-CDB0A796B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0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C430-6F53-49AC-BA98-B6126E702AF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A30D-1E9C-4AE3-BCDE-CDB0A796B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C430-6F53-49AC-BA98-B6126E702AF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A30D-1E9C-4AE3-BCDE-CDB0A796B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C430-6F53-49AC-BA98-B6126E702AF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A30D-1E9C-4AE3-BCDE-CDB0A796B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9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93F7A-C74E-4AC0-BEB7-8110D120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E36B6C-541A-43E4-9C6D-76F485503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FB0878-0B35-47C8-A8C5-45AB8A6C53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D14470-A851-41BB-AEAA-67257E78B5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BE18DC-7A0B-4A9B-A240-0872C72967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F92CCC-96E8-4031-ACFD-73C7A5CC2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B552-3E9E-47B0-B1BB-858C68D13934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59EB72-2F57-4C95-BCF3-6414A793E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D58C65-1109-4F3C-8042-6AAF48A64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D186-9E43-4392-A0F3-823A2182D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123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10000">
        <p159:morph option="byObject"/>
      </p:transition>
    </mc:Choice>
    <mc:Fallback xmlns="">
      <p:transition spd="slow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57DA1-38B0-46A6-ACB2-66659D533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F41B12-56A4-4D68-BD71-7407B4FF2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B552-3E9E-47B0-B1BB-858C68D13934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B1BC7E-F251-4917-8A1E-ECC06FB1B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8441A1-0FE9-4476-9A87-34555B4D9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D186-9E43-4392-A0F3-823A2182D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984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10000">
        <p159:morph option="byObject"/>
      </p:transition>
    </mc:Choice>
    <mc:Fallback xmlns="">
      <p:transition spd="slow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745A6B-91A1-4F91-A9E4-07DDEDCD5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B552-3E9E-47B0-B1BB-858C68D13934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BFBC9B-2BCF-45CC-B4DF-92D2106EC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BA3D3-DDE4-4C9C-A973-554CD2513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D186-9E43-4392-A0F3-823A2182D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708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10000">
        <p159:morph option="byObject"/>
      </p:transition>
    </mc:Choice>
    <mc:Fallback xmlns="">
      <p:transition spd="slow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5824F-CE9C-4B79-A8CD-8FAFE3910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EC7F3-A452-4AEA-812E-19BD66DA9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52326-99B4-4ADE-9C51-67084BC65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337C5-C3A2-4A45-BE85-4F3F3CC5C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B552-3E9E-47B0-B1BB-858C68D13934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4DFE6-B86E-4E7C-B968-868804F7E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5F4263-A218-41EA-98BB-534B8F3E6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D186-9E43-4392-A0F3-823A2182D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833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10000">
        <p159:morph option="byObject"/>
      </p:transition>
    </mc:Choice>
    <mc:Fallback xmlns="">
      <p:transition spd="slow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293D0-593B-441D-ADB0-E3BF70837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D7987E-6B03-4708-BE4E-070CEE6940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9E47B8-BA95-45D8-AEDA-6C9E91AE47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9467BD-C7F3-4577-AA69-44C2EA7B8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B552-3E9E-47B0-B1BB-858C68D13934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ECE5A-3567-4DEC-AA8F-4E686EB2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0253B8-470C-416A-8FC1-83D8084D5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D186-9E43-4392-A0F3-823A2182D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9555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10000">
        <p159:morph option="byObject"/>
      </p:transition>
    </mc:Choice>
    <mc:Fallback xmlns="">
      <p:transition spd="slow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62ED19-ADEB-4FD0-98B3-7D112F84A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E22F8-F191-4DDF-84F8-6A7ADA8BE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DA1FA-E9A0-4F7F-9010-4502167F1D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9B552-3E9E-47B0-B1BB-858C68D13934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E4903-65B7-4187-AA01-36251D1C8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BD453-5D79-49B5-B66E-1068ECC4E2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CD186-9E43-4392-A0F3-823A2182D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698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9="http://schemas.microsoft.com/office/powerpoint/2015/09/main">
    <mc:Choice Requires="p159">
      <p:transition spd="slow" advTm="10000">
        <p159:morph option="byObject"/>
      </p:transition>
    </mc:Choice>
    <mc:Fallback xmlns="">
      <p:transition spd="slow" advTm="1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3AEEFF-5834-4983-B388-294057E78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C7565-C243-4EA0-89B8-4CED7BC4C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6A2B8-2061-41D4-9758-59DCCD7BAF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C6B07-0B49-46B7-ACBA-0F13BDA6261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8E05A-D188-4308-AD30-E8A235C4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E4094-EF91-4B21-8DD0-0F4AD51ECD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A1415-D745-4802-8344-27B44A5EFC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90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7FE9A2-8819-4D7D-8EB1-6A815556E55A}" type="datetime1">
              <a:t>11/27/2025</a:t>
            </a:fld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t>caricof@cimh.edu.bb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84A46E-5054-4F57-8B65-64F1413A44F9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218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hf sldNum="0" hdr="0" dt="0"/>
  <p:txStyles>
    <p:titleStyle>
      <a:lvl1pPr algn="ctr" defTabSz="899010">
        <a:spcBef>
          <a:spcPts val="0"/>
        </a:spcBef>
        <a:buNone/>
        <a:defRPr sz="4324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7129" indent="-337129" algn="l" defTabSz="899010">
        <a:spcBef>
          <a:spcPts val="0"/>
        </a:spcBef>
        <a:buFont typeface="Arial"/>
        <a:buChar char="•"/>
        <a:defRPr sz="3177">
          <a:solidFill>
            <a:schemeClr val="tx1"/>
          </a:solidFill>
          <a:latin typeface="+mn-lt"/>
          <a:ea typeface="+mn-ea"/>
          <a:cs typeface="+mn-cs"/>
        </a:defRPr>
      </a:lvl1pPr>
      <a:lvl2pPr marL="730446" indent="-280941" algn="l" defTabSz="899010">
        <a:spcBef>
          <a:spcPts val="0"/>
        </a:spcBef>
        <a:buFont typeface="Arial"/>
        <a:buChar char="–"/>
        <a:defRPr sz="2735">
          <a:solidFill>
            <a:schemeClr val="tx1"/>
          </a:solidFill>
          <a:latin typeface="+mn-lt"/>
          <a:ea typeface="+mn-ea"/>
          <a:cs typeface="+mn-cs"/>
        </a:defRPr>
      </a:lvl2pPr>
      <a:lvl3pPr marL="1123764" indent="-224753" algn="l" defTabSz="899010">
        <a:spcBef>
          <a:spcPts val="0"/>
        </a:spcBef>
        <a:buFont typeface="Arial"/>
        <a:buChar char="•"/>
        <a:defRPr sz="2382">
          <a:solidFill>
            <a:schemeClr val="tx1"/>
          </a:solidFill>
          <a:latin typeface="+mn-lt"/>
          <a:ea typeface="+mn-ea"/>
          <a:cs typeface="+mn-cs"/>
        </a:defRPr>
      </a:lvl3pPr>
      <a:lvl4pPr marL="1573269" indent="-224753" algn="l" defTabSz="899010">
        <a:spcBef>
          <a:spcPts val="0"/>
        </a:spcBef>
        <a:buFont typeface="Arial"/>
        <a:buChar char="–"/>
        <a:defRPr sz="1941">
          <a:solidFill>
            <a:schemeClr val="tx1"/>
          </a:solidFill>
          <a:latin typeface="+mn-lt"/>
          <a:ea typeface="+mn-ea"/>
          <a:cs typeface="+mn-cs"/>
        </a:defRPr>
      </a:lvl4pPr>
      <a:lvl5pPr marL="2022774" indent="-224753" algn="l" defTabSz="899010">
        <a:spcBef>
          <a:spcPts val="0"/>
        </a:spcBef>
        <a:buFont typeface="Arial"/>
        <a:buChar char="»"/>
        <a:defRPr sz="1941">
          <a:solidFill>
            <a:schemeClr val="tx1"/>
          </a:solidFill>
          <a:latin typeface="+mn-lt"/>
          <a:ea typeface="+mn-ea"/>
          <a:cs typeface="+mn-cs"/>
        </a:defRPr>
      </a:lvl5pPr>
      <a:lvl6pPr marL="2472279" indent="-224753" algn="l" defTabSz="899010">
        <a:spcBef>
          <a:spcPts val="0"/>
        </a:spcBef>
        <a:buFont typeface="Arial"/>
        <a:buChar char="•"/>
        <a:defRPr sz="1941">
          <a:solidFill>
            <a:schemeClr val="tx1"/>
          </a:solidFill>
          <a:latin typeface="+mn-lt"/>
          <a:ea typeface="+mn-ea"/>
          <a:cs typeface="+mn-cs"/>
        </a:defRPr>
      </a:lvl6pPr>
      <a:lvl7pPr marL="2921785" indent="-224753" algn="l" defTabSz="899010">
        <a:spcBef>
          <a:spcPts val="0"/>
        </a:spcBef>
        <a:buFont typeface="Arial"/>
        <a:buChar char="•"/>
        <a:defRPr sz="1941">
          <a:solidFill>
            <a:schemeClr val="tx1"/>
          </a:solidFill>
          <a:latin typeface="+mn-lt"/>
          <a:ea typeface="+mn-ea"/>
          <a:cs typeface="+mn-cs"/>
        </a:defRPr>
      </a:lvl7pPr>
      <a:lvl8pPr marL="3371290" indent="-224753" algn="l" defTabSz="899010">
        <a:spcBef>
          <a:spcPts val="0"/>
        </a:spcBef>
        <a:buFont typeface="Arial"/>
        <a:buChar char="•"/>
        <a:defRPr sz="1941">
          <a:solidFill>
            <a:schemeClr val="tx1"/>
          </a:solidFill>
          <a:latin typeface="+mn-lt"/>
          <a:ea typeface="+mn-ea"/>
          <a:cs typeface="+mn-cs"/>
        </a:defRPr>
      </a:lvl8pPr>
      <a:lvl9pPr marL="3820796" indent="-224753" algn="l" defTabSz="899010">
        <a:spcBef>
          <a:spcPts val="0"/>
        </a:spcBef>
        <a:buFont typeface="Arial"/>
        <a:buChar char="•"/>
        <a:defRPr sz="1941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010">
        <a:defRPr sz="1765">
          <a:solidFill>
            <a:schemeClr val="tx1"/>
          </a:solidFill>
          <a:latin typeface="+mn-lt"/>
          <a:ea typeface="+mn-ea"/>
          <a:cs typeface="+mn-cs"/>
        </a:defRPr>
      </a:lvl1pPr>
      <a:lvl2pPr marL="449505" algn="l" defTabSz="899010">
        <a:defRPr sz="1765">
          <a:solidFill>
            <a:schemeClr val="tx1"/>
          </a:solidFill>
          <a:latin typeface="+mn-lt"/>
          <a:ea typeface="+mn-ea"/>
          <a:cs typeface="+mn-cs"/>
        </a:defRPr>
      </a:lvl2pPr>
      <a:lvl3pPr marL="899010" algn="l" defTabSz="899010">
        <a:defRPr sz="1765">
          <a:solidFill>
            <a:schemeClr val="tx1"/>
          </a:solidFill>
          <a:latin typeface="+mn-lt"/>
          <a:ea typeface="+mn-ea"/>
          <a:cs typeface="+mn-cs"/>
        </a:defRPr>
      </a:lvl3pPr>
      <a:lvl4pPr marL="1348515" algn="l" defTabSz="899010">
        <a:defRPr sz="1765">
          <a:solidFill>
            <a:schemeClr val="tx1"/>
          </a:solidFill>
          <a:latin typeface="+mn-lt"/>
          <a:ea typeface="+mn-ea"/>
          <a:cs typeface="+mn-cs"/>
        </a:defRPr>
      </a:lvl4pPr>
      <a:lvl5pPr marL="1798021" algn="l" defTabSz="899010">
        <a:defRPr sz="1765">
          <a:solidFill>
            <a:schemeClr val="tx1"/>
          </a:solidFill>
          <a:latin typeface="+mn-lt"/>
          <a:ea typeface="+mn-ea"/>
          <a:cs typeface="+mn-cs"/>
        </a:defRPr>
      </a:lvl5pPr>
      <a:lvl6pPr marL="2247527" algn="l" defTabSz="899010">
        <a:defRPr sz="1765">
          <a:solidFill>
            <a:schemeClr val="tx1"/>
          </a:solidFill>
          <a:latin typeface="+mn-lt"/>
          <a:ea typeface="+mn-ea"/>
          <a:cs typeface="+mn-cs"/>
        </a:defRPr>
      </a:lvl6pPr>
      <a:lvl7pPr marL="2697032" algn="l" defTabSz="899010">
        <a:defRPr sz="1765">
          <a:solidFill>
            <a:schemeClr val="tx1"/>
          </a:solidFill>
          <a:latin typeface="+mn-lt"/>
          <a:ea typeface="+mn-ea"/>
          <a:cs typeface="+mn-cs"/>
        </a:defRPr>
      </a:lvl7pPr>
      <a:lvl8pPr marL="3146538" algn="l" defTabSz="899010">
        <a:defRPr sz="1765">
          <a:solidFill>
            <a:schemeClr val="tx1"/>
          </a:solidFill>
          <a:latin typeface="+mn-lt"/>
          <a:ea typeface="+mn-ea"/>
          <a:cs typeface="+mn-cs"/>
        </a:defRPr>
      </a:lvl8pPr>
      <a:lvl9pPr marL="3596043" algn="l" defTabSz="899010">
        <a:defRPr sz="1765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2C430-6F53-49AC-BA98-B6126E702AF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7A30D-1E9C-4AE3-BCDE-CDB0A796B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4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jpe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E1895867-A056-4AC1-A86D-841620A1F7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93"/>
          <a:stretch/>
        </p:blipFill>
        <p:spPr>
          <a:xfrm>
            <a:off x="0" y="-14733"/>
            <a:ext cx="12192000" cy="273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2552EC-6DDC-48F8-8713-B00C72158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414" y="656175"/>
            <a:ext cx="11985172" cy="1394183"/>
          </a:xfrm>
          <a:noFill/>
          <a:effectLst>
            <a:outerShdw sx="1000" sy="1000" algn="ctr" rotWithShape="0">
              <a:srgbClr val="000000"/>
            </a:outerShdw>
          </a:effectLst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b="1" i="0" u="none" strike="noStrike" dirty="0">
                <a:solidFill>
                  <a:srgbClr val="002060"/>
                </a:solidFill>
                <a:effectLst/>
                <a:latin typeface="+mn-lt"/>
              </a:rPr>
              <a:t>2026: Are climate extremes becoming the new norm?</a:t>
            </a:r>
            <a:br>
              <a:rPr lang="en-US" sz="4200" b="1" i="0" u="none" strike="noStrike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en-US" sz="2800" b="1" dirty="0">
                <a:solidFill>
                  <a:srgbClr val="002060"/>
                </a:solidFill>
                <a:latin typeface="+mn-lt"/>
              </a:rPr>
              <a:t>Clues from the 2025-26 Dry Season </a:t>
            </a:r>
            <a:r>
              <a:rPr lang="en-US" sz="2800" b="1" dirty="0" err="1">
                <a:solidFill>
                  <a:srgbClr val="002060"/>
                </a:solidFill>
                <a:latin typeface="+mn-lt"/>
              </a:rPr>
              <a:t>CariCOF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 climate outlooks</a:t>
            </a:r>
            <a:endParaRPr lang="en-GB" sz="2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7" name="Picture 6" descr="cimh-logo-colour">
            <a:extLst>
              <a:ext uri="{FF2B5EF4-FFF2-40B4-BE49-F238E27FC236}">
                <a16:creationId xmlns:a16="http://schemas.microsoft.com/office/drawing/2014/main" id="{14A06860-1D37-6A52-B3B9-38D40423A7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840" y="5642846"/>
            <a:ext cx="1080000" cy="107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E9559C-ACF8-1573-2D40-6C1956936E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5578" y="5871335"/>
            <a:ext cx="1600888" cy="62165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BAA0E29-30AD-A17C-D7A6-CBC10F62A3BD}"/>
              </a:ext>
            </a:extLst>
          </p:cNvPr>
          <p:cNvGrpSpPr>
            <a:grpSpLocks noChangeAspect="1"/>
          </p:cNvGrpSpPr>
          <p:nvPr/>
        </p:nvGrpSpPr>
        <p:grpSpPr>
          <a:xfrm>
            <a:off x="916546" y="-354314"/>
            <a:ext cx="10126416" cy="6895776"/>
            <a:chOff x="155575" y="-144463"/>
            <a:chExt cx="8422981" cy="6916118"/>
          </a:xfrm>
        </p:grpSpPr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0FF794E4-2625-D575-1357-70E3180BF8BA}"/>
                </a:ext>
              </a:extLst>
            </p:cNvPr>
            <p:cNvSpPr txBox="1">
              <a:spLocks/>
            </p:cNvSpPr>
            <p:nvPr/>
          </p:nvSpPr>
          <p:spPr>
            <a:xfrm>
              <a:off x="348956" y="3338966"/>
              <a:ext cx="8229600" cy="2798709"/>
            </a:xfrm>
            <a:prstGeom prst="rect">
              <a:avLst/>
            </a:prstGeom>
          </p:spPr>
          <p:txBody>
            <a:bodyPr vert="horz" lIns="89896" tIns="44948" rIns="89896" bIns="44948" rtlCol="0">
              <a:normAutofit/>
            </a:bodyPr>
            <a:lstStyle>
              <a:lvl1pPr marL="382059" indent="-382059" algn="l" defTabSz="101882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27795" indent="-318383" algn="l" defTabSz="101882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3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73531" indent="-254706" algn="l" defTabSz="101882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82943" indent="-254706" algn="l" defTabSz="101882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92355" indent="-254706" algn="l" defTabSz="101882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01767" indent="-254706" algn="l" defTabSz="101882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11180" indent="-254706" algn="l" defTabSz="101882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20592" indent="-254706" algn="l" defTabSz="101882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30004" indent="-254706" algn="l" defTabSz="101882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80000"/>
                </a:lnSpc>
                <a:buFontTx/>
                <a:buNone/>
              </a:pPr>
              <a:r>
                <a:rPr lang="en-US" altLang="en-US" sz="2700" dirty="0">
                  <a:ea typeface="Segoe UI" panose="020B0502040204020203" pitchFamily="34" charset="0"/>
                  <a:cs typeface="Segoe UI" panose="020B0502040204020203" pitchFamily="34" charset="0"/>
                </a:rPr>
                <a:t>Coordination: Dr. Cédric Van Meerbeeck &amp; Dr. Teddy Allen</a:t>
              </a:r>
            </a:p>
            <a:p>
              <a:pPr marL="0" indent="0" algn="ctr">
                <a:lnSpc>
                  <a:spcPct val="80000"/>
                </a:lnSpc>
                <a:buFontTx/>
                <a:buNone/>
              </a:pPr>
              <a:r>
                <a:rPr lang="en-US" altLang="en-US" sz="2700" dirty="0">
                  <a:ea typeface="Segoe UI" panose="020B0502040204020203" pitchFamily="34" charset="0"/>
                  <a:cs typeface="Segoe UI" panose="020B0502040204020203" pitchFamily="34" charset="0"/>
                </a:rPr>
                <a:t>Participating countries and territories:</a:t>
              </a:r>
            </a:p>
            <a:p>
              <a:pPr marL="0" indent="0" algn="ctr">
                <a:lnSpc>
                  <a:spcPct val="80000"/>
                </a:lnSpc>
                <a:buFontTx/>
                <a:buNone/>
              </a:pPr>
              <a:r>
                <a:rPr lang="en-US" altLang="en-US" sz="1900" dirty="0">
                  <a:ea typeface="Segoe UI" panose="020B0502040204020203" pitchFamily="34" charset="0"/>
                  <a:cs typeface="Segoe UI" panose="020B0502040204020203" pitchFamily="34" charset="0"/>
                </a:rPr>
                <a:t>Antigua &amp; Barbuda, Aruba, Bahamas, Barbados, Belize, Cayman Islands, Cuba, Curaçao, Dominica, Dominican Republic, French Guiana, Grenada, Guadeloupe, Guyana, </a:t>
              </a:r>
              <a:r>
                <a:rPr lang="en-US" altLang="en-US" sz="1900" dirty="0" err="1">
                  <a:ea typeface="Segoe UI" panose="020B0502040204020203" pitchFamily="34" charset="0"/>
                  <a:cs typeface="Segoe UI" panose="020B0502040204020203" pitchFamily="34" charset="0"/>
                </a:rPr>
                <a:t>Haïti</a:t>
              </a:r>
              <a:r>
                <a:rPr lang="en-US" altLang="en-US" sz="1900" dirty="0">
                  <a:ea typeface="Segoe UI" panose="020B0502040204020203" pitchFamily="34" charset="0"/>
                  <a:cs typeface="Segoe UI" panose="020B0502040204020203" pitchFamily="34" charset="0"/>
                </a:rPr>
                <a:t>, Jamaica, Martinique, Puerto Rico, St. Barth’s, St. Kitts &amp; Nevis, St. Lucia, St. Maarten/St. Martin, St. Vincent &amp; the Grenadines, Suriname, Trinidad &amp; Tobago and the US Virgin Islands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2024 Dry Season Caribbean Climate Outlook Forum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Gros Islet, Saint Lucia, November 28-29, 2024</a:t>
              </a:r>
            </a:p>
            <a:p>
              <a:pPr marL="0" indent="0" algn="ctr">
                <a:lnSpc>
                  <a:spcPct val="80000"/>
                </a:lnSpc>
                <a:buFontTx/>
                <a:buNone/>
              </a:pPr>
              <a:endParaRPr lang="en-US" altLang="en-US" sz="1900" dirty="0">
                <a:latin typeface="Adobe Garamond Pro" pitchFamily="18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1" name="Picture 2" descr="http://www.anyflag.com/country/antigua.gif">
              <a:extLst>
                <a:ext uri="{FF2B5EF4-FFF2-40B4-BE49-F238E27FC236}">
                  <a16:creationId xmlns:a16="http://schemas.microsoft.com/office/drawing/2014/main" id="{49C29AD6-D5A4-D9D0-4B16-89224492A82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0981" y="6050930"/>
              <a:ext cx="539750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 descr="http://www.anyflag.com/country/bahamas.gif">
              <a:extLst>
                <a:ext uri="{FF2B5EF4-FFF2-40B4-BE49-F238E27FC236}">
                  <a16:creationId xmlns:a16="http://schemas.microsoft.com/office/drawing/2014/main" id="{6FD20CA7-2BB1-358A-792A-65BCCD37CC2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2068" y="6050930"/>
              <a:ext cx="541338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" descr="http://www.anyflag.com/country/barbados.gif">
              <a:extLst>
                <a:ext uri="{FF2B5EF4-FFF2-40B4-BE49-F238E27FC236}">
                  <a16:creationId xmlns:a16="http://schemas.microsoft.com/office/drawing/2014/main" id="{B5313303-2326-EC13-1207-E0011873A96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3408" y="6050930"/>
              <a:ext cx="539750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">
              <a:extLst>
                <a:ext uri="{FF2B5EF4-FFF2-40B4-BE49-F238E27FC236}">
                  <a16:creationId xmlns:a16="http://schemas.microsoft.com/office/drawing/2014/main" id="{5702D010-6167-0E34-7C1F-37CD2102085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3157" y="6050930"/>
              <a:ext cx="539750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8">
              <a:extLst>
                <a:ext uri="{FF2B5EF4-FFF2-40B4-BE49-F238E27FC236}">
                  <a16:creationId xmlns:a16="http://schemas.microsoft.com/office/drawing/2014/main" id="{7E03D906-53BC-2B96-D735-B2B7AC19CB0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2907" y="6050930"/>
              <a:ext cx="539750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0" descr="http://www.anyflag.com/country/cuba.gif">
              <a:extLst>
                <a:ext uri="{FF2B5EF4-FFF2-40B4-BE49-F238E27FC236}">
                  <a16:creationId xmlns:a16="http://schemas.microsoft.com/office/drawing/2014/main" id="{B2FB8262-7965-4E34-F023-C6DAD2B4C91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2656" y="6050930"/>
              <a:ext cx="539750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1">
              <a:extLst>
                <a:ext uri="{FF2B5EF4-FFF2-40B4-BE49-F238E27FC236}">
                  <a16:creationId xmlns:a16="http://schemas.microsoft.com/office/drawing/2014/main" id="{1CB4AAE8-1100-9312-AAD6-F538D5C7BC9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2407" y="6050930"/>
              <a:ext cx="539750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2">
              <a:extLst>
                <a:ext uri="{FF2B5EF4-FFF2-40B4-BE49-F238E27FC236}">
                  <a16:creationId xmlns:a16="http://schemas.microsoft.com/office/drawing/2014/main" id="{3EB8328D-4F2E-F32B-F705-54F21A7EA8B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2157" y="6050930"/>
              <a:ext cx="541337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5">
              <a:extLst>
                <a:ext uri="{FF2B5EF4-FFF2-40B4-BE49-F238E27FC236}">
                  <a16:creationId xmlns:a16="http://schemas.microsoft.com/office/drawing/2014/main" id="{E2DAA8FA-11B4-A9C6-9E31-2D36C80364C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6789" y="6409704"/>
              <a:ext cx="539750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7">
              <a:extLst>
                <a:ext uri="{FF2B5EF4-FFF2-40B4-BE49-F238E27FC236}">
                  <a16:creationId xmlns:a16="http://schemas.microsoft.com/office/drawing/2014/main" id="{410D01F1-E5E9-2F0C-0849-5678729EFFB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6538" y="6411292"/>
              <a:ext cx="541338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8">
              <a:extLst>
                <a:ext uri="{FF2B5EF4-FFF2-40B4-BE49-F238E27FC236}">
                  <a16:creationId xmlns:a16="http://schemas.microsoft.com/office/drawing/2014/main" id="{88C73EC8-E2DF-E686-E1C1-B10A2376CDD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7875" y="6411292"/>
              <a:ext cx="539750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0">
              <a:extLst>
                <a:ext uri="{FF2B5EF4-FFF2-40B4-BE49-F238E27FC236}">
                  <a16:creationId xmlns:a16="http://schemas.microsoft.com/office/drawing/2014/main" id="{CDBD991A-A1A8-7FB1-1B36-0CB4201F10E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7628" y="6411292"/>
              <a:ext cx="539750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2">
              <a:extLst>
                <a:ext uri="{FF2B5EF4-FFF2-40B4-BE49-F238E27FC236}">
                  <a16:creationId xmlns:a16="http://schemas.microsoft.com/office/drawing/2014/main" id="{77EFDDAD-C681-9EF6-CCED-937E83F5852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377" y="6409704"/>
              <a:ext cx="539750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3">
              <a:extLst>
                <a:ext uri="{FF2B5EF4-FFF2-40B4-BE49-F238E27FC236}">
                  <a16:creationId xmlns:a16="http://schemas.microsoft.com/office/drawing/2014/main" id="{46737F8F-AF76-A6ED-995B-EDCB48BAEA6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7125" y="6409704"/>
              <a:ext cx="539750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5">
              <a:extLst>
                <a:ext uri="{FF2B5EF4-FFF2-40B4-BE49-F238E27FC236}">
                  <a16:creationId xmlns:a16="http://schemas.microsoft.com/office/drawing/2014/main" id="{E2826B06-64B4-DD49-2286-7103D54C4A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465" y="6409704"/>
              <a:ext cx="538163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6">
              <a:extLst>
                <a:ext uri="{FF2B5EF4-FFF2-40B4-BE49-F238E27FC236}">
                  <a16:creationId xmlns:a16="http://schemas.microsoft.com/office/drawing/2014/main" id="{AB7906BC-3370-6455-50B2-4F634324209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6628" y="6409704"/>
              <a:ext cx="541337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7">
              <a:extLst>
                <a:ext uri="{FF2B5EF4-FFF2-40B4-BE49-F238E27FC236}">
                  <a16:creationId xmlns:a16="http://schemas.microsoft.com/office/drawing/2014/main" id="{32407CA4-0C1F-CBCB-A14A-88D318803AC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7964" y="6409704"/>
              <a:ext cx="539750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8">
              <a:extLst>
                <a:ext uri="{FF2B5EF4-FFF2-40B4-BE49-F238E27FC236}">
                  <a16:creationId xmlns:a16="http://schemas.microsoft.com/office/drawing/2014/main" id="{F49FD436-428E-26DD-631D-EB763588CA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7715" y="6411293"/>
              <a:ext cx="538163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9">
              <a:extLst>
                <a:ext uri="{FF2B5EF4-FFF2-40B4-BE49-F238E27FC236}">
                  <a16:creationId xmlns:a16="http://schemas.microsoft.com/office/drawing/2014/main" id="{1C7C056D-F116-483C-0F8C-C17DE2237A8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3494" y="6050930"/>
              <a:ext cx="539750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 descr="Flag of France.svg">
              <a:extLst>
                <a:ext uri="{FF2B5EF4-FFF2-40B4-BE49-F238E27FC236}">
                  <a16:creationId xmlns:a16="http://schemas.microsoft.com/office/drawing/2014/main" id="{E8F5FBF4-FD19-1284-D977-F4022E44F6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3243" y="6050930"/>
              <a:ext cx="541338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AutoShape 2" descr="http://mail.cimh.edu.bb/roundcube/?_task=mail&amp;_action=get&amp;_mbox=INBOX&amp;_uid=13723&amp;_part=4">
              <a:extLst>
                <a:ext uri="{FF2B5EF4-FFF2-40B4-BE49-F238E27FC236}">
                  <a16:creationId xmlns:a16="http://schemas.microsoft.com/office/drawing/2014/main" id="{52B1AF0D-C108-A846-914E-5BB7453BA58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0682" tIns="40341" rIns="80682" bIns="40341" numCol="1" anchor="t" anchorCtr="0" compatLnSpc="1">
              <a:prstTxWarp prst="textNoShape">
                <a:avLst/>
              </a:prstTxWarp>
            </a:bodyPr>
            <a:lstStyle/>
            <a:p>
              <a:endParaRPr lang="en-GB" sz="1700"/>
            </a:p>
          </p:txBody>
        </p:sp>
        <p:pic>
          <p:nvPicPr>
            <p:cNvPr id="34" name="Picture 3">
              <a:extLst>
                <a:ext uri="{FF2B5EF4-FFF2-40B4-BE49-F238E27FC236}">
                  <a16:creationId xmlns:a16="http://schemas.microsoft.com/office/drawing/2014/main" id="{F74B6562-ED9B-1E79-2E40-1D422307EF6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0732" y="6051293"/>
              <a:ext cx="540000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" descr="http://www.planetehaiti.com/planeteayitim/images/histoire/1849.jpg">
              <a:extLst>
                <a:ext uri="{FF2B5EF4-FFF2-40B4-BE49-F238E27FC236}">
                  <a16:creationId xmlns:a16="http://schemas.microsoft.com/office/drawing/2014/main" id="{553AF08F-D281-59B7-512A-179E6A89D6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281" y="6409704"/>
              <a:ext cx="552732" cy="360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http://upload.wikimedia.org/wikipedia/commons/thumb/f/fe/Flag_of_Saint_Kitts_and_Nevis.svg/750px-Flag_of_Saint_Kitts_and_Nevis.svg.png">
              <a:extLst>
                <a:ext uri="{FF2B5EF4-FFF2-40B4-BE49-F238E27FC236}">
                  <a16:creationId xmlns:a16="http://schemas.microsoft.com/office/drawing/2014/main" id="{9B4145BB-9F57-FF6E-0F7C-679305F5E9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5559" y="6409705"/>
              <a:ext cx="540546" cy="360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4643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B818B48-C9D3-8EAF-720A-55A480B6B990}"/>
              </a:ext>
            </a:extLst>
          </p:cNvPr>
          <p:cNvSpPr/>
          <p:nvPr/>
        </p:nvSpPr>
        <p:spPr>
          <a:xfrm>
            <a:off x="0" y="4581591"/>
            <a:ext cx="12191999" cy="227641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381042-03CA-132F-D66A-163A54CA56D8}"/>
              </a:ext>
            </a:extLst>
          </p:cNvPr>
          <p:cNvSpPr/>
          <p:nvPr/>
        </p:nvSpPr>
        <p:spPr>
          <a:xfrm>
            <a:off x="-1" y="1333042"/>
            <a:ext cx="12192000" cy="31773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9AFFC7-1BDD-DC3C-713D-0AC86A67FABA}"/>
              </a:ext>
            </a:extLst>
          </p:cNvPr>
          <p:cNvSpPr txBox="1"/>
          <p:nvPr/>
        </p:nvSpPr>
        <p:spPr>
          <a:xfrm>
            <a:off x="610146" y="1543319"/>
            <a:ext cx="4761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highlight>
                  <a:srgbClr val="00FF00"/>
                </a:highlight>
              </a:rPr>
              <a:t>Scenario: usual frequency of SAL intrusions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163E8C-4963-2756-29DD-F6708D45F391}"/>
              </a:ext>
            </a:extLst>
          </p:cNvPr>
          <p:cNvSpPr txBox="1"/>
          <p:nvPr/>
        </p:nvSpPr>
        <p:spPr>
          <a:xfrm>
            <a:off x="229853" y="4625730"/>
            <a:ext cx="579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highlight>
                  <a:srgbClr val="00FF00"/>
                </a:highlight>
              </a:rPr>
              <a:t>Alternative scenario: very frequent SAL intrusions</a:t>
            </a:r>
          </a:p>
        </p:txBody>
      </p:sp>
      <p:pic>
        <p:nvPicPr>
          <p:cNvPr id="3" name="Picture 2" descr="A screenshot of a video game">
            <a:extLst>
              <a:ext uri="{FF2B5EF4-FFF2-40B4-BE49-F238E27FC236}">
                <a16:creationId xmlns:a16="http://schemas.microsoft.com/office/drawing/2014/main" id="{B08280B4-FA8B-83FD-1B48-3DE9D1A31F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0787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2A7A3C-D717-A71D-B48F-561B45E0E712}"/>
              </a:ext>
            </a:extLst>
          </p:cNvPr>
          <p:cNvSpPr txBox="1"/>
          <p:nvPr/>
        </p:nvSpPr>
        <p:spPr>
          <a:xfrm>
            <a:off x="6095999" y="1411492"/>
            <a:ext cx="6007151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3A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Wet through December, except in the far northwestern Caribbean</a:t>
            </a:r>
          </a:p>
          <a:p>
            <a:pPr marL="53975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lang="en-US" sz="2200" dirty="0">
                <a:solidFill>
                  <a:srgbClr val="3A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Frequent &amp; intense rains through December, resulting in 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3A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high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A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potential for flooding, flash floods, cascading hazards &amp; impacts</a:t>
            </a:r>
            <a:r>
              <a:rPr lang="en-US" sz="2200" dirty="0">
                <a:solidFill>
                  <a:srgbClr val="3A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2200" b="0" i="0" u="none" strike="noStrike" kern="1200" cap="none" spc="0" normalizeH="0" noProof="0" dirty="0">
              <a:ln>
                <a:noFill/>
              </a:ln>
              <a:solidFill>
                <a:srgbClr val="3A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3975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lang="en-US" sz="2200" dirty="0">
                <a:solidFill>
                  <a:srgbClr val="3A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Frequent rains in the southeast are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A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conducive to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A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moisture-related pests.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B644C5-5A71-7388-6C0B-1AD5F03F58C0}"/>
              </a:ext>
            </a:extLst>
          </p:cNvPr>
          <p:cNvSpPr txBox="1"/>
          <p:nvPr/>
        </p:nvSpPr>
        <p:spPr>
          <a:xfrm>
            <a:off x="6296929" y="5815144"/>
            <a:ext cx="549780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A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erratic, intense wet spells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A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 from May to July.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17E23C-346B-006B-7AD3-5C08B6C5C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50" y="2714172"/>
            <a:ext cx="5934202" cy="80486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2CFB1E-822D-654A-04BF-FFFC7E8CD7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50" y="5628152"/>
            <a:ext cx="5934202" cy="804868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98C20E6-8B91-60A1-4635-6960BF3FECF2}"/>
              </a:ext>
            </a:extLst>
          </p:cNvPr>
          <p:cNvSpPr txBox="1">
            <a:spLocks/>
          </p:cNvSpPr>
          <p:nvPr/>
        </p:nvSpPr>
        <p:spPr>
          <a:xfrm>
            <a:off x="547953" y="77742"/>
            <a:ext cx="11096090" cy="10010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002060"/>
                </a:solidFill>
                <a:latin typeface="Calibri" panose="020F0502020204030204"/>
              </a:rPr>
              <a:t>Caribbean Dry Season 2025-26</a:t>
            </a:r>
            <a:br>
              <a:rPr lang="en-US" sz="4000" b="1" dirty="0">
                <a:solidFill>
                  <a:srgbClr val="002060"/>
                </a:solidFill>
                <a:latin typeface="+mn-lt"/>
              </a:rPr>
            </a:br>
            <a:r>
              <a:rPr lang="en-US" sz="3600" dirty="0">
                <a:solidFill>
                  <a:srgbClr val="002060"/>
                </a:solidFill>
                <a:latin typeface="+mn-lt"/>
              </a:rPr>
              <a:t>HOW WET?</a:t>
            </a:r>
            <a:endParaRPr lang="en-GB" sz="40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1054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406D89B-D7B2-FF9B-9B19-60A9EE008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079" y="456750"/>
            <a:ext cx="6149074" cy="61490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A075E6-A5B7-3B85-C00F-80F92AC0CCAB}"/>
              </a:ext>
            </a:extLst>
          </p:cNvPr>
          <p:cNvSpPr txBox="1"/>
          <p:nvPr/>
        </p:nvSpPr>
        <p:spPr>
          <a:xfrm>
            <a:off x="448236" y="5906923"/>
            <a:ext cx="11295529" cy="914666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lIns="74666" tIns="37334" rIns="74666" bIns="37334" rtlCol="0">
            <a:spAutoFit/>
          </a:bodyPr>
          <a:lstStyle/>
          <a:p>
            <a:pPr defTabSz="615973">
              <a:defRPr/>
            </a:pPr>
            <a:r>
              <a:rPr lang="en-GB" sz="1818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FORECAST: 	</a:t>
            </a:r>
            <a:r>
              <a:rPr lang="en-US" sz="1818" b="1" i="1" kern="0" dirty="0">
                <a:solidFill>
                  <a:prstClr val="black"/>
                </a:solidFill>
                <a:latin typeface="Calibri"/>
                <a:cs typeface="Arial"/>
              </a:rPr>
              <a:t>Extremely high </a:t>
            </a:r>
            <a:r>
              <a:rPr lang="en-US" sz="1818" b="1" kern="0" dirty="0">
                <a:solidFill>
                  <a:prstClr val="black"/>
                </a:solidFill>
                <a:latin typeface="Calibri"/>
                <a:cs typeface="Arial"/>
              </a:rPr>
              <a:t>flash flood potential in the Guianas (except for southwest Guyana); </a:t>
            </a:r>
            <a:r>
              <a:rPr lang="en-US" sz="1818" b="1" i="1" kern="0" dirty="0">
                <a:solidFill>
                  <a:prstClr val="black"/>
                </a:solidFill>
                <a:latin typeface="Calibri"/>
                <a:cs typeface="Arial"/>
              </a:rPr>
              <a:t>high potential</a:t>
            </a:r>
            <a:r>
              <a:rPr lang="en-US" sz="1818" b="1" kern="0" dirty="0">
                <a:solidFill>
                  <a:prstClr val="black"/>
                </a:solidFill>
                <a:latin typeface="Calibri"/>
                <a:cs typeface="Arial"/>
              </a:rPr>
              <a:t> in </a:t>
            </a:r>
            <a:br>
              <a:rPr lang="en-US" sz="1818" b="1" kern="0" dirty="0">
                <a:solidFill>
                  <a:prstClr val="black"/>
                </a:solidFill>
                <a:latin typeface="Calibri"/>
                <a:cs typeface="Arial"/>
              </a:rPr>
            </a:br>
            <a:r>
              <a:rPr lang="en-US" sz="1818" b="1" kern="0" dirty="0">
                <a:solidFill>
                  <a:prstClr val="black"/>
                </a:solidFill>
                <a:latin typeface="Calibri"/>
                <a:cs typeface="Arial"/>
              </a:rPr>
              <a:t>		Aruba, Belize, most mountainous areas and larger islands in the Greater and Lesser Antilles; </a:t>
            </a:r>
            <a:r>
              <a:rPr lang="en-US" sz="1818" b="1" i="1" kern="0" dirty="0">
                <a:solidFill>
                  <a:prstClr val="black"/>
                </a:solidFill>
                <a:latin typeface="Calibri"/>
                <a:cs typeface="Arial"/>
              </a:rPr>
              <a:t>moderate</a:t>
            </a:r>
            <a:r>
              <a:rPr lang="en-US" sz="1818" b="1" kern="0" dirty="0">
                <a:solidFill>
                  <a:prstClr val="black"/>
                </a:solidFill>
                <a:latin typeface="Calibri"/>
                <a:cs typeface="Arial"/>
              </a:rPr>
              <a:t> </a:t>
            </a:r>
            <a:br>
              <a:rPr lang="en-US" sz="1818" b="1" kern="0" dirty="0">
                <a:solidFill>
                  <a:prstClr val="black"/>
                </a:solidFill>
                <a:latin typeface="Calibri"/>
                <a:cs typeface="Arial"/>
              </a:rPr>
            </a:br>
            <a:r>
              <a:rPr lang="en-US" sz="1818" b="1" kern="0" dirty="0">
                <a:solidFill>
                  <a:prstClr val="black"/>
                </a:solidFill>
                <a:latin typeface="Calibri"/>
                <a:cs typeface="Arial"/>
              </a:rPr>
              <a:t>		potential in Curaçao, southwest Guiana and in most other areas of the Antilles.</a:t>
            </a:r>
            <a:endParaRPr lang="en-GB" sz="1818" b="1" kern="0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D53BFBC-07E5-2013-2EE4-88A0805B0C9C}"/>
              </a:ext>
            </a:extLst>
          </p:cNvPr>
          <p:cNvGraphicFramePr>
            <a:graphicFrameLocks/>
          </p:cNvGraphicFramePr>
          <p:nvPr/>
        </p:nvGraphicFramePr>
        <p:xfrm>
          <a:off x="448236" y="1273782"/>
          <a:ext cx="4574628" cy="4150139"/>
        </p:xfrm>
        <a:graphic>
          <a:graphicData uri="http://schemas.openxmlformats.org/drawingml/2006/table">
            <a:tbl>
              <a:tblPr firstRow="1" firstCol="1" bandRow="1"/>
              <a:tblGrid>
                <a:gridCol w="1962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80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800" b="1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Flash flood potential</a:t>
                      </a:r>
                      <a:endParaRPr lang="en-GB" sz="1800" noProof="0" dirty="0">
                        <a:effectLst/>
                        <a:latin typeface="Calibri"/>
                        <a:ea typeface="Calibri"/>
                        <a:cs typeface="Myanmar Text"/>
                      </a:endParaRPr>
                    </a:p>
                  </a:txBody>
                  <a:tcPr marL="47653" marR="476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800" b="1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Colour codes</a:t>
                      </a:r>
                      <a:endParaRPr lang="en-GB" sz="1800" noProof="0" dirty="0">
                        <a:effectLst/>
                        <a:latin typeface="Calibri"/>
                        <a:ea typeface="Calibri"/>
                        <a:cs typeface="Myanmar Text"/>
                      </a:endParaRPr>
                    </a:p>
                  </a:txBody>
                  <a:tcPr marL="47653" marR="476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800" b="1" i="0" noProof="0" dirty="0"/>
                        <a:t>Probability of excessive rainfall* event </a:t>
                      </a:r>
                      <a:endParaRPr lang="en-GB" sz="1800" b="1" i="0" noProof="0" dirty="0">
                        <a:effectLst/>
                        <a:latin typeface="Calibri"/>
                        <a:ea typeface="Calibri"/>
                        <a:cs typeface="Myanmar Text"/>
                      </a:endParaRPr>
                    </a:p>
                  </a:txBody>
                  <a:tcPr marL="47653" marR="476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22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800" b="1" cap="all" baseline="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extremely high</a:t>
                      </a:r>
                      <a:endParaRPr lang="en-GB" sz="1800" b="1" cap="all" baseline="0" noProof="0" dirty="0">
                        <a:effectLst/>
                        <a:latin typeface="Calibri"/>
                        <a:ea typeface="Calibri"/>
                        <a:cs typeface="Myanmar Text"/>
                      </a:endParaRPr>
                    </a:p>
                  </a:txBody>
                  <a:tcPr marL="47653" marR="476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018824">
                        <a:lnSpc>
                          <a:spcPct val="115000"/>
                        </a:lnSpc>
                      </a:pPr>
                      <a:endParaRPr lang="en-GB" sz="18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Myanmar Text"/>
                      </a:endParaRPr>
                    </a:p>
                  </a:txBody>
                  <a:tcPr marL="47653" marR="476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152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8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&gt;80%</a:t>
                      </a:r>
                      <a:endParaRPr lang="en-GB" sz="1800" noProof="0" dirty="0">
                        <a:effectLst/>
                        <a:latin typeface="Calibri"/>
                        <a:ea typeface="Calibri"/>
                        <a:cs typeface="Myanmar Text"/>
                      </a:endParaRPr>
                    </a:p>
                  </a:txBody>
                  <a:tcPr marL="47653" marR="476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0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800" noProof="0" dirty="0">
                        <a:effectLst/>
                        <a:latin typeface="Calibri"/>
                        <a:cs typeface="Myanmar Text"/>
                      </a:endParaRPr>
                    </a:p>
                  </a:txBody>
                  <a:tcPr marL="47653" marR="476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D3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577377"/>
                  </a:ext>
                </a:extLst>
              </a:tr>
              <a:tr h="3182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800" b="1" cap="all" baseline="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high</a:t>
                      </a:r>
                      <a:endParaRPr lang="en-GB" sz="1800" b="1" cap="all" baseline="0" noProof="0" dirty="0">
                        <a:effectLst/>
                        <a:latin typeface="Calibri"/>
                        <a:ea typeface="Calibri"/>
                        <a:cs typeface="Myanmar Text"/>
                      </a:endParaRPr>
                    </a:p>
                  </a:txBody>
                  <a:tcPr marL="47653" marR="476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800" noProof="0" dirty="0">
                        <a:effectLst/>
                        <a:latin typeface="Calibri"/>
                        <a:cs typeface="Myanmar Text"/>
                      </a:endParaRPr>
                    </a:p>
                  </a:txBody>
                  <a:tcPr marL="47653" marR="476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7855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8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50-80%</a:t>
                      </a:r>
                      <a:endParaRPr lang="en-GB" sz="1800" noProof="0" dirty="0">
                        <a:effectLst/>
                        <a:latin typeface="Calibri"/>
                        <a:ea typeface="Calibri"/>
                        <a:cs typeface="Myanmar Text"/>
                      </a:endParaRPr>
                    </a:p>
                  </a:txBody>
                  <a:tcPr marL="47653" marR="476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22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800" noProof="0" dirty="0">
                        <a:effectLst/>
                        <a:latin typeface="Calibri"/>
                        <a:cs typeface="Myanmar Text"/>
                      </a:endParaRPr>
                    </a:p>
                  </a:txBody>
                  <a:tcPr marL="47653" marR="476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AB7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161858"/>
                  </a:ext>
                </a:extLst>
              </a:tr>
              <a:tr h="31822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800" noProof="0" dirty="0">
                        <a:effectLst/>
                        <a:latin typeface="Calibri"/>
                        <a:cs typeface="Myanmar Text"/>
                      </a:endParaRPr>
                    </a:p>
                  </a:txBody>
                  <a:tcPr marL="47653" marR="476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10034"/>
                  </a:ext>
                </a:extLst>
              </a:tr>
              <a:tr h="3182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800" b="1" cap="all" baseline="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moderate</a:t>
                      </a:r>
                      <a:endParaRPr lang="en-GB" sz="1800" b="1" cap="all" baseline="0" noProof="0" dirty="0">
                        <a:effectLst/>
                        <a:latin typeface="Calibri"/>
                        <a:ea typeface="Calibri"/>
                        <a:cs typeface="Myanmar Text"/>
                      </a:endParaRPr>
                    </a:p>
                  </a:txBody>
                  <a:tcPr marL="47653" marR="476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800" noProof="0" dirty="0">
                        <a:effectLst/>
                        <a:latin typeface="Calibri"/>
                        <a:cs typeface="Myanmar Text"/>
                      </a:endParaRPr>
                    </a:p>
                  </a:txBody>
                  <a:tcPr marL="47653" marR="476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1B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8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20-50%</a:t>
                      </a:r>
                      <a:endParaRPr lang="en-GB" sz="1800" noProof="0" dirty="0">
                        <a:effectLst/>
                        <a:latin typeface="Calibri"/>
                        <a:ea typeface="Calibri"/>
                        <a:cs typeface="Myanmar Text"/>
                      </a:endParaRPr>
                    </a:p>
                  </a:txBody>
                  <a:tcPr marL="47653" marR="476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22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800" noProof="0" dirty="0">
                        <a:effectLst/>
                        <a:latin typeface="Calibri"/>
                        <a:cs typeface="Myanmar Text"/>
                      </a:endParaRPr>
                    </a:p>
                  </a:txBody>
                  <a:tcPr marL="47653" marR="476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E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22830"/>
                  </a:ext>
                </a:extLst>
              </a:tr>
              <a:tr h="31822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800" noProof="0" dirty="0">
                        <a:effectLst/>
                        <a:latin typeface="Calibri"/>
                        <a:cs typeface="Myanmar Text"/>
                      </a:endParaRPr>
                    </a:p>
                  </a:txBody>
                  <a:tcPr marL="47653" marR="476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913107"/>
                  </a:ext>
                </a:extLst>
              </a:tr>
              <a:tr h="3182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800" b="1" cap="all" baseline="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slight</a:t>
                      </a:r>
                      <a:endParaRPr lang="en-GB" sz="1800" b="1" cap="all" baseline="0" noProof="0" dirty="0">
                        <a:effectLst/>
                        <a:latin typeface="Calibri"/>
                        <a:ea typeface="Calibri"/>
                        <a:cs typeface="Myanmar Text"/>
                      </a:endParaRPr>
                    </a:p>
                  </a:txBody>
                  <a:tcPr marL="47653" marR="476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800" noProof="0" dirty="0">
                        <a:effectLst/>
                        <a:latin typeface="Calibri"/>
                        <a:cs typeface="Myanmar Text"/>
                      </a:endParaRPr>
                    </a:p>
                  </a:txBody>
                  <a:tcPr marL="47653" marR="476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F9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8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10-20%</a:t>
                      </a:r>
                      <a:endParaRPr lang="en-GB" sz="1800" noProof="0" dirty="0">
                        <a:effectLst/>
                        <a:latin typeface="Calibri"/>
                        <a:ea typeface="Calibri"/>
                        <a:cs typeface="Myanmar Text"/>
                      </a:endParaRPr>
                    </a:p>
                  </a:txBody>
                  <a:tcPr marL="47653" marR="476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2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800" b="1" cap="all" baseline="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marginal</a:t>
                      </a:r>
                      <a:endParaRPr lang="en-GB" sz="1800" b="1" cap="all" baseline="0" noProof="0" dirty="0">
                        <a:effectLst/>
                        <a:latin typeface="Calibri"/>
                        <a:ea typeface="Calibri"/>
                        <a:cs typeface="Myanmar Text"/>
                      </a:endParaRPr>
                    </a:p>
                  </a:txBody>
                  <a:tcPr marL="47653" marR="476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800" noProof="0" dirty="0">
                        <a:effectLst/>
                        <a:latin typeface="Calibri"/>
                        <a:cs typeface="Myanmar Text"/>
                      </a:endParaRPr>
                    </a:p>
                  </a:txBody>
                  <a:tcPr marL="47653" marR="476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80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0-10%</a:t>
                      </a:r>
                      <a:endParaRPr lang="en-GB" sz="1800" noProof="0" dirty="0">
                        <a:effectLst/>
                        <a:latin typeface="Calibri"/>
                        <a:ea typeface="Calibri"/>
                        <a:cs typeface="Myanmar Text"/>
                      </a:endParaRPr>
                    </a:p>
                  </a:txBody>
                  <a:tcPr marL="47653" marR="476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BDE38F5-7254-B2B7-1416-8270FFD6778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1254" y="5398631"/>
            <a:ext cx="4574626" cy="472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9010">
              <a:defRPr/>
            </a:pPr>
            <a:r>
              <a:rPr lang="en-GB" sz="1235" kern="0" dirty="0">
                <a:solidFill>
                  <a:prstClr val="black"/>
                </a:solidFill>
                <a:latin typeface="Calibri"/>
                <a:cs typeface="Arial"/>
              </a:rPr>
              <a:t>* excessive rainfall is defined here as at least 30 mm of rainfall within a 24-hour period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771E32-F59A-5487-8815-4BA869872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886" y="89181"/>
            <a:ext cx="8470228" cy="879793"/>
          </a:xfrm>
          <a:prstGeom prst="rect">
            <a:avLst/>
          </a:prstGeom>
          <a:solidFill>
            <a:srgbClr val="002060">
              <a:alpha val="20000"/>
            </a:srgb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square" lIns="80582" tIns="40291" rIns="80582" bIns="40291">
            <a:spAutoFit/>
          </a:bodyPr>
          <a:lstStyle>
            <a:defPPr>
              <a:defRPr lang="en-US"/>
            </a:defPPr>
            <a:lvl1pPr>
              <a:defRPr sz="300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algn="ctr" defTabSz="899010">
              <a:defRPr/>
            </a:pPr>
            <a:r>
              <a:rPr lang="en-029" altLang="en-US" sz="2594" kern="0" dirty="0">
                <a:solidFill>
                  <a:srgbClr val="002060"/>
                </a:solidFill>
              </a:rPr>
              <a:t>Flash flood potential associated with excessive rainfall* from </a:t>
            </a:r>
            <a:r>
              <a:rPr lang="en-029" altLang="en-US" sz="2594" b="1" kern="0" dirty="0">
                <a:solidFill>
                  <a:srgbClr val="002060"/>
                </a:solidFill>
              </a:rPr>
              <a:t>December 2025 to February 2026</a:t>
            </a:r>
            <a:endParaRPr lang="en-029" altLang="en-US" sz="2594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CCAC8B6-8D8F-289C-3D61-6C25A1C29BB9}"/>
              </a:ext>
            </a:extLst>
          </p:cNvPr>
          <p:cNvGrpSpPr>
            <a:grpSpLocks noChangeAspect="1"/>
          </p:cNvGrpSpPr>
          <p:nvPr/>
        </p:nvGrpSpPr>
        <p:grpSpPr>
          <a:xfrm>
            <a:off x="460465" y="1046701"/>
            <a:ext cx="4506571" cy="4223024"/>
            <a:chOff x="4053647" y="401724"/>
            <a:chExt cx="7436866" cy="696894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C3DBB28-4507-7968-4380-66532678F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53647" y="401724"/>
              <a:ext cx="6968949" cy="696894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5BBB1B-B4F9-3759-674C-23F2F4CBE9B5}"/>
                </a:ext>
              </a:extLst>
            </p:cNvPr>
            <p:cNvSpPr txBox="1"/>
            <p:nvPr/>
          </p:nvSpPr>
          <p:spPr>
            <a:xfrm>
              <a:off x="10392176" y="5988544"/>
              <a:ext cx="1098337" cy="443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99010"/>
              <a:r>
                <a:rPr lang="en-GB" sz="1147" kern="0" dirty="0">
                  <a:solidFill>
                    <a:prstClr val="black"/>
                  </a:solidFill>
                  <a:latin typeface="Calibri"/>
                  <a:cs typeface="Arial"/>
                </a:rPr>
                <a:t>or more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195940B-C020-8242-7626-7CD508FE4AF4}"/>
              </a:ext>
            </a:extLst>
          </p:cNvPr>
          <p:cNvGrpSpPr>
            <a:grpSpLocks noChangeAspect="1"/>
          </p:cNvGrpSpPr>
          <p:nvPr/>
        </p:nvGrpSpPr>
        <p:grpSpPr>
          <a:xfrm>
            <a:off x="5523977" y="633396"/>
            <a:ext cx="5417093" cy="5146649"/>
            <a:chOff x="2386760" y="447583"/>
            <a:chExt cx="7335152" cy="696895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406D89B-D7B2-FF9B-9B19-60A9EE008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86760" y="447583"/>
              <a:ext cx="6968950" cy="6968951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0E4403F-350A-4D6A-20BB-D01E957C545E}"/>
                </a:ext>
              </a:extLst>
            </p:cNvPr>
            <p:cNvSpPr txBox="1"/>
            <p:nvPr/>
          </p:nvSpPr>
          <p:spPr>
            <a:xfrm>
              <a:off x="8772931" y="6057956"/>
              <a:ext cx="948981" cy="382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99010"/>
              <a:r>
                <a:rPr lang="en-GB" sz="1235" kern="0" dirty="0">
                  <a:solidFill>
                    <a:prstClr val="black"/>
                  </a:solidFill>
                  <a:latin typeface="Calibri"/>
                  <a:cs typeface="Arial"/>
                </a:rPr>
                <a:t>or more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8A075E6-A5B7-3B85-C00F-80F92AC0CCAB}"/>
              </a:ext>
            </a:extLst>
          </p:cNvPr>
          <p:cNvSpPr txBox="1"/>
          <p:nvPr/>
        </p:nvSpPr>
        <p:spPr>
          <a:xfrm>
            <a:off x="448236" y="5071564"/>
            <a:ext cx="11295529" cy="1474178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lIns="74666" tIns="37334" rIns="74666" bIns="37334" rtlCol="0">
            <a:spAutoFit/>
          </a:bodyPr>
          <a:lstStyle/>
          <a:p>
            <a:pPr defTabSz="615973">
              <a:defRPr/>
            </a:pPr>
            <a:r>
              <a:rPr lang="en-GB" sz="1818" kern="0" dirty="0">
                <a:solidFill>
                  <a:prstClr val="black"/>
                </a:solidFill>
                <a:latin typeface="Calibri"/>
                <a:cs typeface="Arial"/>
              </a:rPr>
              <a:t>Historical avg.: Coastal Guianas at least 4 excessive rainfall events; southeast Belize, interior of the Guianas, far eastern </a:t>
            </a:r>
            <a:br>
              <a:rPr lang="en-GB" sz="1818" kern="0" dirty="0">
                <a:solidFill>
                  <a:prstClr val="black"/>
                </a:solidFill>
                <a:latin typeface="Calibri"/>
                <a:cs typeface="Arial"/>
              </a:rPr>
            </a:br>
            <a:r>
              <a:rPr lang="en-GB" sz="1818" kern="0" dirty="0">
                <a:solidFill>
                  <a:prstClr val="black"/>
                </a:solidFill>
                <a:latin typeface="Calibri"/>
                <a:cs typeface="Arial"/>
              </a:rPr>
              <a:t>		    Jamaica 3 or 4 events; northwest Belize and the Antilles up to 2 events</a:t>
            </a:r>
            <a:r>
              <a:rPr lang="en-US" sz="1818" kern="0" dirty="0">
                <a:solidFill>
                  <a:prstClr val="black"/>
                </a:solidFill>
                <a:latin typeface="Calibri"/>
                <a:cs typeface="Arial"/>
              </a:rPr>
              <a:t>; southwest Guyana </a:t>
            </a:r>
            <a:br>
              <a:rPr lang="en-US" sz="1818" kern="0" dirty="0">
                <a:solidFill>
                  <a:prstClr val="black"/>
                </a:solidFill>
                <a:latin typeface="Calibri"/>
                <a:cs typeface="Arial"/>
              </a:rPr>
            </a:br>
            <a:r>
              <a:rPr lang="en-US" sz="1818" kern="0" dirty="0">
                <a:solidFill>
                  <a:prstClr val="black"/>
                </a:solidFill>
                <a:latin typeface="Calibri"/>
                <a:cs typeface="Arial"/>
              </a:rPr>
              <a:t>		    and St. Croix up to 1 event</a:t>
            </a:r>
            <a:r>
              <a:rPr lang="en-GB" sz="1818" kern="0" dirty="0">
                <a:solidFill>
                  <a:prstClr val="black"/>
                </a:solidFill>
                <a:latin typeface="Calibri"/>
                <a:cs typeface="Arial"/>
              </a:rPr>
              <a:t>.</a:t>
            </a:r>
            <a:endParaRPr lang="en-US" sz="1818" kern="0" dirty="0">
              <a:solidFill>
                <a:prstClr val="black"/>
              </a:solidFill>
              <a:latin typeface="Calibri"/>
              <a:cs typeface="Arial"/>
            </a:endParaRPr>
          </a:p>
          <a:p>
            <a:pPr defTabSz="615973">
              <a:defRPr/>
            </a:pPr>
            <a:r>
              <a:rPr lang="en-US" sz="1818" b="1" kern="0" dirty="0">
                <a:solidFill>
                  <a:prstClr val="black"/>
                </a:solidFill>
                <a:latin typeface="Calibri"/>
                <a:cs typeface="Arial"/>
              </a:rPr>
              <a:t>FORECAST:	Slight increase from the avg. number of excessive rainfall events in the Coastal Guianas (</a:t>
            </a:r>
            <a:r>
              <a:rPr lang="en-US" sz="1818" i="1" kern="0" dirty="0">
                <a:solidFill>
                  <a:prstClr val="black"/>
                </a:solidFill>
                <a:latin typeface="Calibri"/>
                <a:cs typeface="Arial"/>
              </a:rPr>
              <a:t>medium </a:t>
            </a:r>
            <a:br>
              <a:rPr lang="en-US" sz="1818" i="1" kern="0" dirty="0">
                <a:solidFill>
                  <a:prstClr val="black"/>
                </a:solidFill>
                <a:latin typeface="Calibri"/>
                <a:cs typeface="Arial"/>
              </a:rPr>
            </a:br>
            <a:r>
              <a:rPr lang="en-US" sz="1818" i="1" kern="0" dirty="0">
                <a:solidFill>
                  <a:prstClr val="black"/>
                </a:solidFill>
                <a:latin typeface="Calibri"/>
                <a:cs typeface="Arial"/>
              </a:rPr>
              <a:t>		confidence</a:t>
            </a:r>
            <a:r>
              <a:rPr lang="en-US" sz="1818" b="1" kern="0" dirty="0">
                <a:solidFill>
                  <a:prstClr val="black"/>
                </a:solidFill>
                <a:latin typeface="Calibri"/>
                <a:cs typeface="Arial"/>
              </a:rPr>
              <a:t>), but no significant change from the usual number elsewhere (</a:t>
            </a:r>
            <a:r>
              <a:rPr lang="en-US" sz="1818" i="1" kern="0" dirty="0">
                <a:solidFill>
                  <a:prstClr val="black"/>
                </a:solidFill>
                <a:latin typeface="Calibri"/>
                <a:cs typeface="Arial"/>
              </a:rPr>
              <a:t>low to medium confidence</a:t>
            </a:r>
            <a:r>
              <a:rPr lang="en-US" sz="1818" b="1" kern="0" dirty="0">
                <a:solidFill>
                  <a:prstClr val="black"/>
                </a:solidFill>
                <a:latin typeface="Calibri"/>
                <a:cs typeface="Arial"/>
              </a:rPr>
              <a:t>).</a:t>
            </a:r>
            <a:endParaRPr lang="en-GB" sz="1818" kern="0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771E32-F59A-5487-8815-4BA869872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752" y="84880"/>
            <a:ext cx="8704496" cy="1097096"/>
          </a:xfrm>
          <a:prstGeom prst="rect">
            <a:avLst/>
          </a:prstGeom>
          <a:solidFill>
            <a:srgbClr val="002060">
              <a:alpha val="20000"/>
            </a:srgb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square" lIns="80582" tIns="40291" rIns="80582" bIns="40291">
            <a:spAutoFit/>
          </a:bodyPr>
          <a:lstStyle>
            <a:defPPr>
              <a:defRPr lang="en-US"/>
            </a:defPPr>
            <a:lvl1pPr>
              <a:defRPr sz="300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algn="ctr" defTabSz="899010">
              <a:defRPr/>
            </a:pPr>
            <a:r>
              <a:rPr lang="en-029" altLang="en-US" sz="2594" kern="0" dirty="0">
                <a:solidFill>
                  <a:srgbClr val="002060"/>
                </a:solidFill>
              </a:rPr>
              <a:t>Number of excessive rainfall events* that could trigger flash floods from </a:t>
            </a:r>
            <a:r>
              <a:rPr lang="en-029" altLang="en-US" sz="2594" b="1" kern="0" dirty="0">
                <a:solidFill>
                  <a:srgbClr val="002060"/>
                </a:solidFill>
              </a:rPr>
              <a:t>December 2025 to February 2026</a:t>
            </a:r>
            <a:endParaRPr lang="en-029" altLang="en-US" sz="1412" b="1" kern="0" dirty="0">
              <a:solidFill>
                <a:srgbClr val="002060"/>
              </a:solidFill>
              <a:latin typeface="Calibri"/>
            </a:endParaRPr>
          </a:p>
          <a:p>
            <a:pPr algn="ctr" defTabSz="899010">
              <a:defRPr/>
            </a:pPr>
            <a:r>
              <a:rPr lang="en-GB" sz="1412" kern="0" dirty="0">
                <a:solidFill>
                  <a:prstClr val="black"/>
                </a:solidFill>
                <a:latin typeface="Calibri"/>
                <a:cs typeface="Arial"/>
              </a:rPr>
              <a:t>* excessive rainfall is defined here as at least 30 mm of rainfall within a 24-hour period</a:t>
            </a:r>
            <a:endParaRPr lang="en-029" altLang="en-US" sz="1412" kern="0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1644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101C50F-7C78-24EB-E426-C7703510B6F0}"/>
              </a:ext>
            </a:extLst>
          </p:cNvPr>
          <p:cNvSpPr/>
          <p:nvPr/>
        </p:nvSpPr>
        <p:spPr>
          <a:xfrm>
            <a:off x="0" y="4581591"/>
            <a:ext cx="12191999" cy="227641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B606CE-1CF2-DEB3-E913-1CE3D2C65B2C}"/>
              </a:ext>
            </a:extLst>
          </p:cNvPr>
          <p:cNvSpPr/>
          <p:nvPr/>
        </p:nvSpPr>
        <p:spPr>
          <a:xfrm>
            <a:off x="-1" y="1333042"/>
            <a:ext cx="12192000" cy="31773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E4F47B-C583-D423-6820-AC59B8C5EC8A}"/>
              </a:ext>
            </a:extLst>
          </p:cNvPr>
          <p:cNvSpPr txBox="1"/>
          <p:nvPr/>
        </p:nvSpPr>
        <p:spPr>
          <a:xfrm>
            <a:off x="610146" y="1543319"/>
            <a:ext cx="4761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highlight>
                  <a:srgbClr val="00FF00"/>
                </a:highlight>
              </a:rPr>
              <a:t>Scenario: usual frequency of SAL intrusions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A9E56F-6D64-A921-EAD9-112EA893D290}"/>
              </a:ext>
            </a:extLst>
          </p:cNvPr>
          <p:cNvSpPr txBox="1"/>
          <p:nvPr/>
        </p:nvSpPr>
        <p:spPr>
          <a:xfrm>
            <a:off x="229853" y="4625730"/>
            <a:ext cx="579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highlight>
                  <a:srgbClr val="00FF00"/>
                </a:highlight>
              </a:rPr>
              <a:t>Alternative scenario: very frequent SAL intrusions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CFBB773-3A8C-6867-F08C-EB9CA7A6C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101" y="2584018"/>
            <a:ext cx="5828951" cy="108985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A02F7C5-C966-4C16-9C59-28EB8D4CCE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725" y="5473623"/>
            <a:ext cx="5910823" cy="1105165"/>
          </a:xfrm>
          <a:prstGeom prst="rect">
            <a:avLst/>
          </a:prstGeom>
        </p:spPr>
      </p:pic>
      <p:pic>
        <p:nvPicPr>
          <p:cNvPr id="3" name="Picture 2" descr="A screenshot of a video game">
            <a:extLst>
              <a:ext uri="{FF2B5EF4-FFF2-40B4-BE49-F238E27FC236}">
                <a16:creationId xmlns:a16="http://schemas.microsoft.com/office/drawing/2014/main" id="{B08280B4-FA8B-83FD-1B48-3DE9D1A31F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07878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EF2253E-7554-30ED-DF8C-0A0F22E8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742"/>
            <a:ext cx="10515600" cy="10010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libri" panose="020F0502020204030204"/>
              </a:rPr>
              <a:t>Caribbean Dry Season 2025-26</a:t>
            </a:r>
            <a:br>
              <a:rPr lang="en-US" sz="4000" b="1" dirty="0">
                <a:solidFill>
                  <a:srgbClr val="002060"/>
                </a:solidFill>
                <a:latin typeface="+mn-lt"/>
              </a:rPr>
            </a:br>
            <a:r>
              <a:rPr lang="en-US" sz="3600" dirty="0">
                <a:solidFill>
                  <a:srgbClr val="002060"/>
                </a:solidFill>
                <a:latin typeface="+mn-lt"/>
              </a:rPr>
              <a:t>MILD or HOT?</a:t>
            </a:r>
            <a:endParaRPr lang="en-GB" sz="4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2A7A3C-D717-A71D-B48F-561B45E0E712}"/>
              </a:ext>
            </a:extLst>
          </p:cNvPr>
          <p:cNvSpPr txBox="1"/>
          <p:nvPr/>
        </p:nvSpPr>
        <p:spPr>
          <a:xfrm>
            <a:off x="6095999" y="1413687"/>
            <a:ext cx="5924764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n-US" sz="2400" b="0" i="0" u="none" strike="noStrike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Cool Season between Dec. &amp; Feb., followed by early start of an </a:t>
            </a:r>
            <a:r>
              <a:rPr lang="en-US" sz="2400" b="1" i="0" u="none" strike="noStrike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intense</a:t>
            </a:r>
            <a:r>
              <a:rPr lang="en-US" sz="2400" b="0" i="0" u="none" strike="noStrike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u="none" strike="noStrike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Heat Season: </a:t>
            </a:r>
          </a:p>
          <a:p>
            <a:pPr marL="539750" indent="-342900" algn="just" fontAlgn="base">
              <a:buFont typeface="Wingdings" panose="05000000000000000000" pitchFamily="2" charset="2"/>
              <a:buChar char="è"/>
            </a:pPr>
            <a:r>
              <a:rPr lang="en-US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warmer nights and days </a:t>
            </a:r>
            <a:r>
              <a:rPr lang="en-US" sz="2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 usual, yet more </a:t>
            </a:r>
            <a:r>
              <a:rPr lang="en-US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comfortable</a:t>
            </a:r>
            <a:r>
              <a:rPr lang="en-US" sz="2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during the Cool Season</a:t>
            </a:r>
          </a:p>
          <a:p>
            <a:pPr marL="539750" indent="-342900" algn="just" fontAlgn="base">
              <a:buFont typeface="Wingdings" panose="05000000000000000000" pitchFamily="2" charset="2"/>
              <a:buChar char="è"/>
            </a:pPr>
            <a:r>
              <a:rPr lang="en-US" sz="2200" b="1" i="0" u="none" strike="noStrike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frequent and intense heatwaves </a:t>
            </a:r>
            <a:r>
              <a:rPr lang="en-US" sz="2200" i="0" u="none" strike="noStrike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 May </a:t>
            </a:r>
          </a:p>
          <a:p>
            <a:pPr marL="539750" indent="-342900" algn="just" fontAlgn="base">
              <a:buFont typeface="Wingdings" panose="05000000000000000000" pitchFamily="2" charset="2"/>
              <a:buChar char="è"/>
            </a:pPr>
            <a:r>
              <a:rPr lang="en-US" sz="2200" b="1" dirty="0">
                <a:solidFill>
                  <a:srgbClr val="FF69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coral bleaching </a:t>
            </a:r>
            <a:r>
              <a:rPr lang="en-US" sz="2200" dirty="0">
                <a:solidFill>
                  <a:srgbClr val="FF69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continuing through December in the far southern Caribbean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539750" indent="-342900" algn="just" fontAlgn="base">
              <a:buFont typeface="Wingdings" panose="05000000000000000000" pitchFamily="2" charset="2"/>
              <a:buChar char="è"/>
            </a:pPr>
            <a:r>
              <a:rPr lang="en-US" sz="2200" dirty="0">
                <a:solidFill>
                  <a:srgbClr val="FF6969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heat stress in marine ecosystems decreasing through April across the Caribbean</a:t>
            </a:r>
            <a:endParaRPr lang="en-US" sz="2200" dirty="0">
              <a:solidFill>
                <a:srgbClr val="FF696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50B831-2897-EE92-B2EF-D4D195F01644}"/>
              </a:ext>
            </a:extLst>
          </p:cNvPr>
          <p:cNvSpPr txBox="1"/>
          <p:nvPr/>
        </p:nvSpPr>
        <p:spPr>
          <a:xfrm>
            <a:off x="6325852" y="5041228"/>
            <a:ext cx="579319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8" lvl="1" indent="-1588" algn="just" fontAlgn="base"/>
            <a:endParaRPr lang="en-US" sz="2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42900" lvl="1" indent="-342900" algn="just" fontAlgn="base">
              <a:buFont typeface="Wingdings" panose="05000000000000000000" pitchFamily="2" charset="2"/>
              <a:buChar char="è"/>
            </a:pPr>
            <a:r>
              <a:rPr lang="en-US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humid heat </a:t>
            </a:r>
            <a:r>
              <a:rPr lang="en-US" sz="2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becoming intense from April</a:t>
            </a:r>
            <a:endParaRPr lang="en-US" sz="2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42900" lvl="1" indent="-342900" algn="just" fontAlgn="base">
              <a:buFont typeface="Wingdings" panose="05000000000000000000" pitchFamily="2" charset="2"/>
              <a:buChar char="è"/>
            </a:pPr>
            <a:r>
              <a:rPr lang="en-US" sz="2200" dirty="0">
                <a:solidFill>
                  <a:srgbClr val="FF69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prolonged duration of intense marine heatwaves from July</a:t>
            </a:r>
            <a:endParaRPr lang="en-US" sz="2200" b="0" i="0" u="none" strike="noStrike" dirty="0"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733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6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E95D6B4-F36A-C0A1-351C-E503EE9DA7EA}"/>
              </a:ext>
            </a:extLst>
          </p:cNvPr>
          <p:cNvSpPr/>
          <p:nvPr/>
        </p:nvSpPr>
        <p:spPr>
          <a:xfrm>
            <a:off x="704276" y="3443667"/>
            <a:ext cx="6812987" cy="2849823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53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8B1CDE-CC5B-B404-DA63-F914C71F80EB}"/>
              </a:ext>
            </a:extLst>
          </p:cNvPr>
          <p:cNvSpPr/>
          <p:nvPr/>
        </p:nvSpPr>
        <p:spPr>
          <a:xfrm>
            <a:off x="706844" y="772265"/>
            <a:ext cx="6812987" cy="2638899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53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46947" y="3589914"/>
            <a:ext cx="2749198" cy="211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67449" y="3588528"/>
            <a:ext cx="2716237" cy="208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45061" y="1232112"/>
            <a:ext cx="2752970" cy="211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896680" y="258284"/>
            <a:ext cx="10392169" cy="48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589" tIns="40294" rIns="80589" bIns="4029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832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altLang="en-US" sz="2594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Overall, how</a:t>
            </a:r>
            <a:r>
              <a:rPr kumimoji="0" lang="en-029" altLang="en-US" sz="2594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029" altLang="en-US" sz="2594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hot will the next three to six months be?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67535" y="5972604"/>
            <a:ext cx="2644219" cy="307731"/>
          </a:xfrm>
          <a:prstGeom prst="rect">
            <a:avLst/>
          </a:prstGeom>
          <a:solidFill>
            <a:schemeClr val="bg1"/>
          </a:solidFill>
        </p:spPr>
        <p:txBody>
          <a:bodyPr wrap="none" lIns="80598" tIns="40300" rIns="80598" bIns="40300" rtlCol="0">
            <a:spAutoFit/>
          </a:bodyPr>
          <a:lstStyle/>
          <a:p>
            <a:pPr marL="0" marR="0" lvl="0" indent="0" algn="ctr" defTabSz="832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71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Milder</a:t>
            </a:r>
            <a:r>
              <a:rPr kumimoji="0" lang="en-GB" sz="147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      </a:t>
            </a:r>
            <a:r>
              <a:rPr kumimoji="0" lang="en-GB" sz="1471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Usual</a:t>
            </a:r>
            <a:r>
              <a:rPr kumimoji="0" lang="en-GB" sz="147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          </a:t>
            </a:r>
            <a:r>
              <a:rPr kumimoji="0" lang="en-GB" sz="1471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Hotter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67449" y="1258824"/>
            <a:ext cx="2716242" cy="208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2908446" y="5930591"/>
            <a:ext cx="1479748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389644" y="5930591"/>
            <a:ext cx="1516378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92315" y="790100"/>
            <a:ext cx="2795631" cy="433791"/>
          </a:xfrm>
          <a:prstGeom prst="rect">
            <a:avLst/>
          </a:prstGeom>
          <a:solidFill>
            <a:schemeClr val="bg1"/>
          </a:solidFill>
        </p:spPr>
        <p:txBody>
          <a:bodyPr wrap="square" lIns="80598" tIns="40300" rIns="80598" bIns="40300" rtlCol="0">
            <a:spAutoFit/>
          </a:bodyPr>
          <a:lstStyle/>
          <a:p>
            <a:pPr marL="0" marR="0" lvl="0" indent="0" algn="ctr" defTabSz="832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9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Daytime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42056" y="790100"/>
            <a:ext cx="2795631" cy="433791"/>
          </a:xfrm>
          <a:prstGeom prst="rect">
            <a:avLst/>
          </a:prstGeom>
          <a:solidFill>
            <a:schemeClr val="bg1"/>
          </a:solidFill>
        </p:spPr>
        <p:txBody>
          <a:bodyPr wrap="square" lIns="80598" tIns="40300" rIns="80598" bIns="40300" rtlCol="0">
            <a:spAutoFit/>
          </a:bodyPr>
          <a:lstStyle/>
          <a:p>
            <a:pPr marL="0" marR="0" lvl="0" indent="0" algn="ctr" defTabSz="832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9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Night-time</a:t>
            </a:r>
          </a:p>
        </p:txBody>
      </p:sp>
      <p:sp>
        <p:nvSpPr>
          <p:cNvPr id="30" name="TextBox 29"/>
          <p:cNvSpPr txBox="1"/>
          <p:nvPr/>
        </p:nvSpPr>
        <p:spPr>
          <a:xfrm rot="16200000">
            <a:off x="-142684" y="1935702"/>
            <a:ext cx="2410655" cy="394069"/>
          </a:xfrm>
          <a:prstGeom prst="rect">
            <a:avLst/>
          </a:prstGeom>
          <a:solidFill>
            <a:schemeClr val="bg1"/>
          </a:solidFill>
        </p:spPr>
        <p:txBody>
          <a:bodyPr wrap="square" lIns="80598" tIns="40300" rIns="80598" bIns="40300" rtlCol="0">
            <a:spAutoFit/>
          </a:bodyPr>
          <a:lstStyle/>
          <a:p>
            <a:pPr marL="0" marR="0" lvl="0" indent="0" algn="ctr" defTabSz="832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Dec-Jan-Feb 2025-26</a:t>
            </a:r>
          </a:p>
        </p:txBody>
      </p:sp>
      <p:sp>
        <p:nvSpPr>
          <p:cNvPr id="31" name="TextBox 30"/>
          <p:cNvSpPr txBox="1"/>
          <p:nvPr/>
        </p:nvSpPr>
        <p:spPr>
          <a:xfrm rot="16200000">
            <a:off x="-136414" y="4486208"/>
            <a:ext cx="2412604" cy="389164"/>
          </a:xfrm>
          <a:prstGeom prst="rect">
            <a:avLst/>
          </a:prstGeom>
          <a:solidFill>
            <a:schemeClr val="bg1"/>
          </a:solidFill>
        </p:spPr>
        <p:txBody>
          <a:bodyPr wrap="square" lIns="80598" tIns="40300" rIns="80598" bIns="40300" rtlCol="0">
            <a:spAutoFit/>
          </a:bodyPr>
          <a:lstStyle/>
          <a:p>
            <a:pPr marL="0" marR="0" lvl="0" indent="0" algn="ctr" defTabSz="832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Mar-Apr-May 2026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>
            <a:off x="4389754" y="927409"/>
            <a:ext cx="0" cy="4779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AF548F8-8F5F-C9FB-B14D-926AAC9BE938}"/>
              </a:ext>
            </a:extLst>
          </p:cNvPr>
          <p:cNvSpPr txBox="1"/>
          <p:nvPr/>
        </p:nvSpPr>
        <p:spPr>
          <a:xfrm>
            <a:off x="7661380" y="768576"/>
            <a:ext cx="4164173" cy="5524914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38100">
            <a:solidFill>
              <a:srgbClr val="C00000"/>
            </a:solidFill>
          </a:ln>
        </p:spPr>
        <p:txBody>
          <a:bodyPr wrap="square" lIns="71115" tIns="35559" rIns="71115" bIns="35559" rtlCol="0">
            <a:spAutoFit/>
          </a:bodyPr>
          <a:lstStyle/>
          <a:p>
            <a:pPr algn="ctr" defTabSz="543896">
              <a:spcAft>
                <a:spcPts val="363"/>
              </a:spcAft>
            </a:pPr>
            <a:r>
              <a:rPr lang="en-GB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FORECAST </a:t>
            </a:r>
          </a:p>
          <a:p>
            <a:pPr marL="244075" indent="-244075" defTabSz="543896">
              <a:spcAft>
                <a:spcPts val="363"/>
              </a:spcAft>
              <a:buFont typeface="+mj-lt"/>
              <a:buAutoNum type="arabicPeriod"/>
            </a:pPr>
            <a:r>
              <a:rPr lang="en-US" b="1" kern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Cool Season</a:t>
            </a:r>
            <a:r>
              <a:rPr lang="en-US" kern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(December through February)  comes with mostly comfortable temperatures, though still warmer than usual for this season in most areas.</a:t>
            </a:r>
          </a:p>
          <a:p>
            <a:pPr marL="244075" indent="-244075" defTabSz="543896">
              <a:spcAft>
                <a:spcPts val="363"/>
              </a:spcAft>
              <a:buFont typeface="+mj-lt"/>
              <a:buAutoNum type="arabicPeriod"/>
            </a:pPr>
            <a:r>
              <a:rPr lang="en-US" b="1" kern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April &amp; May </a:t>
            </a:r>
            <a:r>
              <a:rPr lang="en-US" kern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– the transition into the 2026 Heat Season – to feature a rapid warming, except if very wet.</a:t>
            </a:r>
          </a:p>
          <a:p>
            <a:pPr marL="244075" indent="-244075" defTabSz="543896">
              <a:spcAft>
                <a:spcPts val="363"/>
              </a:spcAft>
              <a:buFont typeface="+mj-lt"/>
              <a:buAutoNum type="arabicPeriod"/>
            </a:pPr>
            <a:endParaRPr lang="en-GB" kern="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algn="ctr" defTabSz="543896">
              <a:spcAft>
                <a:spcPts val="363"/>
              </a:spcAft>
            </a:pPr>
            <a:r>
              <a:rPr lang="en-GB" b="1" kern="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IMPLICATIONS</a:t>
            </a:r>
          </a:p>
          <a:p>
            <a:pPr marL="185512" indent="-185512" defTabSz="543896">
              <a:spcAft>
                <a:spcPts val="363"/>
              </a:spcAft>
              <a:buFont typeface="Arial" panose="020B0604020202020204" pitchFamily="34" charset="0"/>
              <a:buChar char="•"/>
            </a:pPr>
            <a:r>
              <a:rPr lang="en-US" b="1" kern="0" dirty="0">
                <a:solidFill>
                  <a:srgbClr val="660033"/>
                </a:solidFill>
                <a:latin typeface="Calibri" panose="020F0502020204030204"/>
                <a:ea typeface="+mn-ea"/>
                <a:cs typeface="+mn-cs"/>
              </a:rPr>
              <a:t>Low chance of heat stress episodes </a:t>
            </a:r>
            <a:r>
              <a:rPr lang="en-US" kern="0" dirty="0">
                <a:solidFill>
                  <a:srgbClr val="660033"/>
                </a:solidFill>
                <a:latin typeface="Calibri" panose="020F0502020204030204"/>
                <a:ea typeface="+mn-ea"/>
                <a:cs typeface="+mn-cs"/>
              </a:rPr>
              <a:t>in the vulnerable population &amp; small livestock until February but becoming increasingly</a:t>
            </a:r>
            <a:r>
              <a:rPr lang="en-US" b="1" kern="0" dirty="0">
                <a:solidFill>
                  <a:srgbClr val="660033"/>
                </a:solidFill>
                <a:latin typeface="Calibri" panose="020F0502020204030204"/>
                <a:ea typeface="+mn-ea"/>
                <a:cs typeface="+mn-cs"/>
              </a:rPr>
              <a:t> frequent and intense </a:t>
            </a:r>
            <a:r>
              <a:rPr lang="en-US" kern="0" dirty="0">
                <a:solidFill>
                  <a:srgbClr val="660033"/>
                </a:solidFill>
                <a:latin typeface="Calibri" panose="020F0502020204030204"/>
                <a:ea typeface="+mn-ea"/>
                <a:cs typeface="+mn-cs"/>
              </a:rPr>
              <a:t>in April and May.</a:t>
            </a:r>
            <a:endParaRPr lang="en-US" sz="2800" kern="0" dirty="0">
              <a:solidFill>
                <a:srgbClr val="660033"/>
              </a:solidFill>
              <a:latin typeface="Calibri" panose="020F0502020204030204"/>
            </a:endParaRPr>
          </a:p>
          <a:p>
            <a:pPr marL="185512" indent="-185512" defTabSz="543896">
              <a:spcAft>
                <a:spcPts val="363"/>
              </a:spcAft>
              <a:buFont typeface="Arial" panose="020B0604020202020204" pitchFamily="34" charset="0"/>
              <a:buChar char="•"/>
            </a:pPr>
            <a:r>
              <a:rPr lang="en-US" b="1" kern="0" dirty="0">
                <a:solidFill>
                  <a:srgbClr val="660033"/>
                </a:solidFill>
                <a:latin typeface="Calibri" panose="020F0502020204030204"/>
              </a:rPr>
              <a:t>Heat waves</a:t>
            </a:r>
            <a:r>
              <a:rPr lang="en-US" kern="0" dirty="0">
                <a:solidFill>
                  <a:srgbClr val="660033"/>
                </a:solidFill>
                <a:latin typeface="Calibri" panose="020F0502020204030204"/>
              </a:rPr>
              <a:t> are increasingly likely in April and May.</a:t>
            </a:r>
          </a:p>
        </p:txBody>
      </p:sp>
    </p:spTree>
    <p:extLst>
      <p:ext uri="{BB962C8B-B14F-4D97-AF65-F5344CB8AC3E}">
        <p14:creationId xmlns:p14="http://schemas.microsoft.com/office/powerpoint/2010/main" val="1013217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5" name="Rectangle 7"/>
          <p:cNvSpPr>
            <a:spLocks noGrp="1" noChangeArrowheads="1"/>
          </p:cNvSpPr>
          <p:nvPr>
            <p:ph type="title"/>
          </p:nvPr>
        </p:nvSpPr>
        <p:spPr>
          <a:xfrm>
            <a:off x="1883391" y="5064630"/>
            <a:ext cx="8229600" cy="111797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>
                <a:ea typeface="+mj-ea"/>
                <a:cs typeface="+mj-cs"/>
              </a:rPr>
              <a:t> </a:t>
            </a:r>
            <a:r>
              <a:rPr lang="en-US" sz="8800" b="1" dirty="0">
                <a:solidFill>
                  <a:schemeClr val="tx1"/>
                </a:solidFill>
                <a:latin typeface="Brush Script MT" pitchFamily="66" charset="0"/>
                <a:ea typeface="+mj-ea"/>
                <a:cs typeface="+mj-cs"/>
              </a:rPr>
              <a:t>Thank you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58655" y="2962644"/>
            <a:ext cx="74746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For Caribbean climate monitoring information, climate outlooks and climate bulletins, please visit:</a:t>
            </a:r>
            <a:br>
              <a:rPr lang="en-US" sz="2400" b="1" dirty="0">
                <a:solidFill>
                  <a:srgbClr val="002060"/>
                </a:solidFill>
              </a:rPr>
            </a:br>
            <a:r>
              <a:rPr lang="en-US" sz="2400" b="1" dirty="0">
                <a:solidFill>
                  <a:srgbClr val="0070C0"/>
                </a:solidFill>
              </a:rPr>
              <a:t>rcc.cimh.edu.bb</a:t>
            </a:r>
            <a:r>
              <a:rPr lang="en-US" sz="2400" b="1" dirty="0"/>
              <a:t> </a:t>
            </a:r>
          </a:p>
          <a:p>
            <a:pPr algn="ctr"/>
            <a:r>
              <a:rPr lang="en-US" sz="2400" b="1" dirty="0"/>
              <a:t>Additional regional early warning tools are found at </a:t>
            </a:r>
            <a:r>
              <a:rPr lang="en-US" sz="2400" b="1" dirty="0">
                <a:solidFill>
                  <a:srgbClr val="0070C0"/>
                </a:solidFill>
              </a:rPr>
              <a:t>www.cimh.edu.bb</a:t>
            </a:r>
          </a:p>
        </p:txBody>
      </p:sp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775EFBF6-3D6B-4939-A022-4AAE093524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5999" y="459650"/>
            <a:ext cx="234000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81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6E35AD3-8905-7A3C-B85C-31FFD2129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2040" y="1199008"/>
            <a:ext cx="7216601" cy="5576465"/>
          </a:xfrm>
          <a:prstGeom prst="rect">
            <a:avLst/>
          </a:prstGeom>
        </p:spPr>
      </p:pic>
      <p:pic>
        <p:nvPicPr>
          <p:cNvPr id="3" name="Picture 2" descr="A screenshot of a video game">
            <a:extLst>
              <a:ext uri="{FF2B5EF4-FFF2-40B4-BE49-F238E27FC236}">
                <a16:creationId xmlns:a16="http://schemas.microsoft.com/office/drawing/2014/main" id="{B08280B4-FA8B-83FD-1B48-3DE9D1A31F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07878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EF2253E-7554-30ED-DF8C-0A0F22E8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742"/>
            <a:ext cx="10515600" cy="10010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libri" panose="020F0502020204030204"/>
              </a:rPr>
              <a:t>Caribbean Dry Season 2025-26</a:t>
            </a:r>
            <a:r>
              <a:rPr lang="en-US" sz="4000" b="1" dirty="0">
                <a:solidFill>
                  <a:srgbClr val="002060"/>
                </a:solidFill>
                <a:latin typeface="+mn-lt"/>
              </a:rPr>
              <a:t> </a:t>
            </a:r>
            <a:br>
              <a:rPr lang="en-US" sz="4000" b="1" dirty="0">
                <a:solidFill>
                  <a:srgbClr val="002060"/>
                </a:solidFill>
                <a:latin typeface="+mn-lt"/>
              </a:rPr>
            </a:br>
            <a:r>
              <a:rPr lang="en-US" sz="3600" dirty="0">
                <a:solidFill>
                  <a:srgbClr val="002060"/>
                </a:solidFill>
                <a:latin typeface="+mn-lt"/>
              </a:rPr>
              <a:t>Different ocean conditions to the historical norm?</a:t>
            </a:r>
            <a:endParaRPr lang="en-GB" sz="4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F4A42C-137F-D1A5-AB0D-1DC4A5771CDB}"/>
              </a:ext>
            </a:extLst>
          </p:cNvPr>
          <p:cNvSpPr txBox="1"/>
          <p:nvPr/>
        </p:nvSpPr>
        <p:spPr>
          <a:xfrm>
            <a:off x="141705" y="2516109"/>
            <a:ext cx="2119555" cy="30469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GB" sz="2400" dirty="0"/>
              <a:t>Tropical Pacific:</a:t>
            </a:r>
          </a:p>
          <a:p>
            <a:pPr algn="r"/>
            <a:endParaRPr lang="en-GB" sz="2400" dirty="0"/>
          </a:p>
          <a:p>
            <a:pPr algn="r"/>
            <a:r>
              <a:rPr lang="en-GB" sz="2400" dirty="0">
                <a:highlight>
                  <a:srgbClr val="C0C0C0"/>
                </a:highlight>
              </a:rPr>
              <a:t>ENSO NEUTRAL</a:t>
            </a:r>
          </a:p>
          <a:p>
            <a:pPr algn="r"/>
            <a:endParaRPr lang="en-GB" sz="2400" dirty="0"/>
          </a:p>
          <a:p>
            <a:pPr algn="r"/>
            <a:r>
              <a:rPr lang="en-GB" sz="2400" dirty="0"/>
              <a:t>possibly </a:t>
            </a:r>
            <a:br>
              <a:rPr lang="en-GB" sz="2400" dirty="0"/>
            </a:br>
            <a:r>
              <a:rPr lang="en-GB" sz="2400" dirty="0"/>
              <a:t>transitioning</a:t>
            </a:r>
          </a:p>
          <a:p>
            <a:pPr algn="r"/>
            <a:r>
              <a:rPr lang="en-GB" sz="2400" dirty="0"/>
              <a:t>into a weak</a:t>
            </a:r>
          </a:p>
          <a:p>
            <a:pPr algn="r"/>
            <a:r>
              <a:rPr lang="en-GB" sz="2400" dirty="0">
                <a:highlight>
                  <a:srgbClr val="0070C0"/>
                </a:highlight>
              </a:rPr>
              <a:t>LA NIÑA</a:t>
            </a:r>
            <a:endParaRPr lang="en-GB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143942-7988-A521-6A53-B3367DA148D5}"/>
              </a:ext>
            </a:extLst>
          </p:cNvPr>
          <p:cNvSpPr txBox="1"/>
          <p:nvPr/>
        </p:nvSpPr>
        <p:spPr>
          <a:xfrm>
            <a:off x="9848827" y="2700775"/>
            <a:ext cx="2053767" cy="267765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just"/>
            <a:r>
              <a:rPr lang="en-GB" sz="2400" dirty="0"/>
              <a:t>Tropical </a:t>
            </a:r>
            <a:br>
              <a:rPr lang="en-GB" sz="2400" dirty="0"/>
            </a:br>
            <a:r>
              <a:rPr lang="en-GB" sz="2400" dirty="0"/>
              <a:t>North Atlantic </a:t>
            </a:r>
            <a:br>
              <a:rPr lang="en-GB" sz="2400" dirty="0"/>
            </a:br>
            <a:r>
              <a:rPr lang="en-GB" sz="2400" dirty="0"/>
              <a:t>&amp;</a:t>
            </a:r>
            <a:br>
              <a:rPr lang="en-GB" sz="2400" dirty="0"/>
            </a:br>
            <a:r>
              <a:rPr lang="en-GB" sz="2400" dirty="0"/>
              <a:t>Caribbean Sea:</a:t>
            </a:r>
          </a:p>
          <a:p>
            <a:pPr algn="just"/>
            <a:endParaRPr lang="en-GB" sz="2400" dirty="0">
              <a:highlight>
                <a:srgbClr val="FF8585"/>
              </a:highlight>
            </a:endParaRPr>
          </a:p>
          <a:p>
            <a:pPr algn="just"/>
            <a:r>
              <a:rPr lang="en-GB" sz="2400" dirty="0">
                <a:highlight>
                  <a:srgbClr val="FF8585"/>
                </a:highlight>
              </a:rPr>
              <a:t>much warmer</a:t>
            </a:r>
            <a:br>
              <a:rPr lang="en-GB" sz="2400" dirty="0">
                <a:highlight>
                  <a:srgbClr val="FF8585"/>
                </a:highlight>
              </a:rPr>
            </a:br>
            <a:r>
              <a:rPr lang="en-GB" sz="2400" dirty="0">
                <a:highlight>
                  <a:srgbClr val="FF8585"/>
                </a:highlight>
              </a:rPr>
              <a:t>than average</a:t>
            </a:r>
            <a:endParaRPr lang="en-GB" sz="2400" dirty="0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491346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map of the earth with a red and yellow circle&#10;&#10;Description automatically generated">
            <a:extLst>
              <a:ext uri="{FF2B5EF4-FFF2-40B4-BE49-F238E27FC236}">
                <a16:creationId xmlns:a16="http://schemas.microsoft.com/office/drawing/2014/main" id="{8CA5810E-289A-C25C-983E-0321104A7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254" y="2434652"/>
            <a:ext cx="7563491" cy="4254464"/>
          </a:xfrm>
          <a:prstGeom prst="rect">
            <a:avLst/>
          </a:prstGeom>
        </p:spPr>
      </p:pic>
      <p:pic>
        <p:nvPicPr>
          <p:cNvPr id="3" name="Picture 2" descr="A screenshot of a video game">
            <a:extLst>
              <a:ext uri="{FF2B5EF4-FFF2-40B4-BE49-F238E27FC236}">
                <a16:creationId xmlns:a16="http://schemas.microsoft.com/office/drawing/2014/main" id="{B08280B4-FA8B-83FD-1B48-3DE9D1A31F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07878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EF2253E-7554-30ED-DF8C-0A0F22E8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742"/>
            <a:ext cx="10515600" cy="10010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libri" panose="020F0502020204030204"/>
              </a:rPr>
              <a:t>Caribbean Dry Season 2025-26</a:t>
            </a:r>
            <a:r>
              <a:rPr lang="en-US" sz="4000" b="1" dirty="0">
                <a:solidFill>
                  <a:srgbClr val="002060"/>
                </a:solidFill>
                <a:latin typeface="+mn-lt"/>
              </a:rPr>
              <a:t> </a:t>
            </a:r>
            <a:br>
              <a:rPr lang="en-US" sz="4000" b="1" dirty="0">
                <a:solidFill>
                  <a:srgbClr val="002060"/>
                </a:solidFill>
                <a:latin typeface="+mn-lt"/>
              </a:rPr>
            </a:br>
            <a:r>
              <a:rPr lang="en-US" sz="3600" dirty="0">
                <a:solidFill>
                  <a:srgbClr val="002060"/>
                </a:solidFill>
                <a:latin typeface="+mn-lt"/>
              </a:rPr>
              <a:t>What we do not know yet ahead of the season…</a:t>
            </a:r>
            <a:endParaRPr lang="en-GB" sz="4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7EBFD1-465F-957F-51DF-C936D06DB868}"/>
              </a:ext>
            </a:extLst>
          </p:cNvPr>
          <p:cNvSpPr txBox="1"/>
          <p:nvPr/>
        </p:nvSpPr>
        <p:spPr>
          <a:xfrm>
            <a:off x="107591" y="1311232"/>
            <a:ext cx="11976818" cy="98488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El Niño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is shifting to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 Niña   +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(near-)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record warm North Atlantic = excessive heat in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0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the ocean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lvl="0" algn="just" fontAlgn="base">
              <a:spcBef>
                <a:spcPts val="1200"/>
              </a:spcBef>
              <a:defRPr/>
            </a:pPr>
            <a:r>
              <a:rPr lang="en-GB" sz="2800" b="1" dirty="0">
                <a:solidFill>
                  <a:srgbClr val="00000A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 </a:t>
            </a:r>
            <a:r>
              <a:rPr lang="en-GB" sz="2000" b="1" dirty="0">
                <a:solidFill>
                  <a:srgbClr val="00000A"/>
                </a:solidFill>
                <a:latin typeface="Arial" panose="020B0604020202020204" pitchFamily="34" charset="0"/>
              </a:rPr>
              <a:t>how often </a:t>
            </a:r>
            <a:r>
              <a:rPr lang="en-GB" sz="2000" dirty="0">
                <a:solidFill>
                  <a:srgbClr val="00000A"/>
                </a:solidFill>
                <a:latin typeface="Arial" panose="020B0604020202020204" pitchFamily="34" charset="0"/>
              </a:rPr>
              <a:t>will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00000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en-GB" sz="2000" i="0" u="none" strike="noStrike" kern="1200" cap="none" spc="0" normalizeH="0" noProof="0" dirty="0">
                <a:ln>
                  <a:noFill/>
                </a:ln>
                <a:solidFill>
                  <a:srgbClr val="00000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ry, Saharan Air Layer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00000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(SAL) intrusions </a:t>
            </a:r>
            <a:r>
              <a:rPr lang="en-GB" sz="2000" b="1" noProof="0" dirty="0">
                <a:solidFill>
                  <a:srgbClr val="00000A"/>
                </a:solidFill>
                <a:latin typeface="Arial" panose="020B0604020202020204" pitchFamily="34" charset="0"/>
              </a:rPr>
              <a:t>stifle shower activity </a:t>
            </a:r>
            <a:r>
              <a:rPr lang="en-GB" sz="2000" b="1" dirty="0">
                <a:solidFill>
                  <a:srgbClr val="00000A"/>
                </a:solidFill>
                <a:latin typeface="Arial" panose="020B0604020202020204" pitchFamily="34" charset="0"/>
              </a:rPr>
              <a:t>in late Dry Season?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000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795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">
            <a:extLst>
              <a:ext uri="{FF2B5EF4-FFF2-40B4-BE49-F238E27FC236}">
                <a16:creationId xmlns:a16="http://schemas.microsoft.com/office/drawing/2014/main" id="{B08280B4-FA8B-83FD-1B48-3DE9D1A31F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07878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EF2253E-7554-30ED-DF8C-0A0F22E8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742"/>
            <a:ext cx="10515600" cy="10010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libri" panose="020F0502020204030204"/>
              </a:rPr>
              <a:t>Caribbean Dry Season 2025-26</a:t>
            </a:r>
            <a:br>
              <a:rPr lang="en-US" sz="4000" b="1" dirty="0">
                <a:solidFill>
                  <a:srgbClr val="002060"/>
                </a:solidFill>
                <a:latin typeface="+mn-lt"/>
              </a:rPr>
            </a:br>
            <a:r>
              <a:rPr lang="en-US" sz="3600" dirty="0">
                <a:solidFill>
                  <a:srgbClr val="002060"/>
                </a:solidFill>
                <a:latin typeface="+mn-lt"/>
              </a:rPr>
              <a:t>The scenario for the Caribbean</a:t>
            </a:r>
            <a:endParaRPr lang="en-GB" sz="4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8A018CD-51E1-D73A-9328-A85E36D5D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5919" y="1078787"/>
            <a:ext cx="9000161" cy="57378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6E6D36-8DFA-840E-338D-BF74FE6AC598}"/>
              </a:ext>
            </a:extLst>
          </p:cNvPr>
          <p:cNvSpPr/>
          <p:nvPr/>
        </p:nvSpPr>
        <p:spPr>
          <a:xfrm>
            <a:off x="1595919" y="2876764"/>
            <a:ext cx="9000161" cy="3981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9583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F5F7A5-0D14-0CBE-80F3-C4F84CB35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526" y="801974"/>
            <a:ext cx="6657474" cy="6056026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12647AE-A663-BC9A-7BDC-278B58A86D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7748313"/>
              </p:ext>
            </p:extLst>
          </p:nvPr>
        </p:nvGraphicFramePr>
        <p:xfrm>
          <a:off x="847696" y="861933"/>
          <a:ext cx="4427095" cy="5996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9E0D296-0838-B990-9348-7E19AFB9DE02}"/>
              </a:ext>
            </a:extLst>
          </p:cNvPr>
          <p:cNvCxnSpPr/>
          <p:nvPr/>
        </p:nvCxnSpPr>
        <p:spPr>
          <a:xfrm>
            <a:off x="7700211" y="3203838"/>
            <a:ext cx="611891" cy="1746297"/>
          </a:xfrm>
          <a:prstGeom prst="straightConnector1">
            <a:avLst/>
          </a:prstGeom>
          <a:ln w="76200">
            <a:solidFill>
              <a:srgbClr val="475F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00D0903-C42B-0285-31FD-C7C6CA885D46}"/>
              </a:ext>
            </a:extLst>
          </p:cNvPr>
          <p:cNvSpPr txBox="1"/>
          <p:nvPr/>
        </p:nvSpPr>
        <p:spPr>
          <a:xfrm>
            <a:off x="8721446" y="1478941"/>
            <a:ext cx="2695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B3B7B4"/>
                </a:solidFill>
              </a:rPr>
              <a:t>Historical average</a:t>
            </a:r>
            <a:endParaRPr lang="en-KN" sz="2000" b="1" dirty="0">
              <a:solidFill>
                <a:srgbClr val="B3B7B4"/>
              </a:solidFill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2F5F5432-321E-D9ED-6CDF-8C30C3C140B5}"/>
              </a:ext>
            </a:extLst>
          </p:cNvPr>
          <p:cNvCxnSpPr/>
          <p:nvPr/>
        </p:nvCxnSpPr>
        <p:spPr>
          <a:xfrm>
            <a:off x="9919374" y="1930579"/>
            <a:ext cx="611891" cy="1746297"/>
          </a:xfrm>
          <a:prstGeom prst="straightConnector1">
            <a:avLst/>
          </a:prstGeom>
          <a:ln w="76200">
            <a:solidFill>
              <a:srgbClr val="B3B7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CDE3D13-0F04-8592-7A9F-A92295C2B410}"/>
              </a:ext>
            </a:extLst>
          </p:cNvPr>
          <p:cNvSpPr txBox="1"/>
          <p:nvPr/>
        </p:nvSpPr>
        <p:spPr>
          <a:xfrm>
            <a:off x="6258537" y="2885922"/>
            <a:ext cx="2896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475FB8"/>
                </a:solidFill>
              </a:rPr>
              <a:t>June to October this year</a:t>
            </a:r>
            <a:endParaRPr lang="en-KN" sz="2000" b="1" dirty="0">
              <a:solidFill>
                <a:srgbClr val="475F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49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F19225E-4DA9-3801-F102-0E646084C89C}"/>
              </a:ext>
            </a:extLst>
          </p:cNvPr>
          <p:cNvSpPr/>
          <p:nvPr/>
        </p:nvSpPr>
        <p:spPr>
          <a:xfrm>
            <a:off x="0" y="4581591"/>
            <a:ext cx="12191999" cy="227641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1E31CF-E237-32C7-55C1-A371543271BC}"/>
              </a:ext>
            </a:extLst>
          </p:cNvPr>
          <p:cNvSpPr/>
          <p:nvPr/>
        </p:nvSpPr>
        <p:spPr>
          <a:xfrm>
            <a:off x="-1" y="1333042"/>
            <a:ext cx="12192000" cy="31773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screenshot of a video game">
            <a:extLst>
              <a:ext uri="{FF2B5EF4-FFF2-40B4-BE49-F238E27FC236}">
                <a16:creationId xmlns:a16="http://schemas.microsoft.com/office/drawing/2014/main" id="{B08280B4-FA8B-83FD-1B48-3DE9D1A31F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0787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6161C7-8862-85AE-1FA2-4C767AB8D178}"/>
              </a:ext>
            </a:extLst>
          </p:cNvPr>
          <p:cNvSpPr txBox="1"/>
          <p:nvPr/>
        </p:nvSpPr>
        <p:spPr>
          <a:xfrm>
            <a:off x="610146" y="1543319"/>
            <a:ext cx="4761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highlight>
                  <a:srgbClr val="00FF00"/>
                </a:highlight>
              </a:rPr>
              <a:t>Scenario: usual frequency of SAL intrusions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2A7A3C-D717-A71D-B48F-561B45E0E712}"/>
              </a:ext>
            </a:extLst>
          </p:cNvPr>
          <p:cNvSpPr txBox="1"/>
          <p:nvPr/>
        </p:nvSpPr>
        <p:spPr>
          <a:xfrm>
            <a:off x="6095998" y="1613689"/>
            <a:ext cx="5793199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 fontAlgn="base">
              <a:spcAft>
                <a:spcPts val="1200"/>
              </a:spcAft>
            </a:pPr>
            <a:r>
              <a:rPr lang="en-US" sz="2400" b="1" dirty="0">
                <a:solidFill>
                  <a:srgbClr val="A87C00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Potentially intense peak of the 2025-26 Dry Season</a:t>
            </a:r>
            <a:endParaRPr lang="en-US" sz="2400" i="0" u="none" strike="noStrike" dirty="0">
              <a:solidFill>
                <a:srgbClr val="A87C00"/>
              </a:solidFill>
              <a:effectLst/>
              <a:cs typeface="Calibri" panose="020F0502020204030204" pitchFamily="34" charset="0"/>
            </a:endParaRPr>
          </a:p>
          <a:p>
            <a:pPr marL="539750" lvl="1" indent="-363538" algn="just" fontAlgn="base">
              <a:buFont typeface="Wingdings" panose="05000000000000000000" pitchFamily="2" charset="2"/>
              <a:buChar char="è"/>
            </a:pPr>
            <a:r>
              <a:rPr lang="en-US" sz="2200" i="0" u="none" strike="noStrike" dirty="0">
                <a:solidFill>
                  <a:srgbClr val="A87C00"/>
                </a:solidFill>
                <a:effectLst/>
                <a:cs typeface="Calibri" panose="020F0502020204030204" pitchFamily="34" charset="0"/>
              </a:rPr>
              <a:t>accelerated depletion of surface water reservoirs and reduced river discharge </a:t>
            </a:r>
          </a:p>
          <a:p>
            <a:pPr marL="539750" lvl="1" indent="-363538" algn="just" fontAlgn="base">
              <a:buFont typeface="Wingdings" panose="05000000000000000000" pitchFamily="2" charset="2"/>
              <a:buChar char="è"/>
            </a:pPr>
            <a:r>
              <a:rPr lang="en-US" sz="2200" i="0" u="none" strike="noStrike" dirty="0">
                <a:solidFill>
                  <a:srgbClr val="D4AD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increase in wildfire potential towards March, particularly in areas affected by drought</a:t>
            </a:r>
            <a:endParaRPr lang="en-US" sz="2200" i="0" u="none" strike="noStrike" dirty="0">
              <a:solidFill>
                <a:srgbClr val="D4AD33"/>
              </a:solidFill>
              <a:effectLst/>
              <a:cs typeface="Calibri" panose="020F0502020204030204" pitchFamily="34" charset="0"/>
            </a:endParaRPr>
          </a:p>
          <a:p>
            <a:pPr marL="0" lvl="1" algn="just" fontAlgn="base"/>
            <a:endParaRPr lang="en-US" sz="1200" b="0" i="0" u="none" strike="noStrike" dirty="0">
              <a:solidFill>
                <a:srgbClr val="A87C00"/>
              </a:solidFill>
              <a:effectLst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CF4102-91D9-128A-897D-53BDF37B8270}"/>
              </a:ext>
            </a:extLst>
          </p:cNvPr>
          <p:cNvSpPr txBox="1"/>
          <p:nvPr/>
        </p:nvSpPr>
        <p:spPr>
          <a:xfrm>
            <a:off x="229853" y="4625730"/>
            <a:ext cx="579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highlight>
                  <a:srgbClr val="00FF00"/>
                </a:highlight>
              </a:rPr>
              <a:t>Alternative scenario: very frequent SAL intrusions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FE6D30-11D6-8B98-FBB9-D56CFBA68A20}"/>
              </a:ext>
            </a:extLst>
          </p:cNvPr>
          <p:cNvSpPr txBox="1"/>
          <p:nvPr/>
        </p:nvSpPr>
        <p:spPr>
          <a:xfrm>
            <a:off x="6252905" y="5336649"/>
            <a:ext cx="547938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just" fontAlgn="base">
              <a:buFont typeface="Wingdings" panose="05000000000000000000" pitchFamily="2" charset="2"/>
              <a:buChar char="è"/>
            </a:pPr>
            <a:r>
              <a:rPr lang="en-US" sz="2200" b="1" dirty="0">
                <a:solidFill>
                  <a:srgbClr val="A87C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more dry spells &amp; worsening drought towards May</a:t>
            </a:r>
          </a:p>
          <a:p>
            <a:pPr marL="342900" lvl="1" indent="-342900" algn="just" fontAlgn="base">
              <a:buFont typeface="Wingdings" panose="05000000000000000000" pitchFamily="2" charset="2"/>
              <a:buChar char="è"/>
            </a:pPr>
            <a:r>
              <a:rPr lang="en-US" sz="2200" b="1" dirty="0">
                <a:solidFill>
                  <a:srgbClr val="A87C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slower drought alleviation after May</a:t>
            </a:r>
            <a:endParaRPr lang="en-US" sz="2200" dirty="0">
              <a:solidFill>
                <a:srgbClr val="A87C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42900" lvl="1" indent="-342900" algn="just" fontAlgn="base">
              <a:buFont typeface="Wingdings" panose="05000000000000000000" pitchFamily="2" charset="2"/>
              <a:buChar char="è"/>
            </a:pPr>
            <a:r>
              <a:rPr lang="en-US" sz="2200" b="1" dirty="0">
                <a:solidFill>
                  <a:srgbClr val="D4AD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slow decrease in wildfire potential</a:t>
            </a:r>
            <a:endParaRPr lang="en-US" sz="2200" b="1" dirty="0">
              <a:solidFill>
                <a:srgbClr val="D4AD33"/>
              </a:solidFill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382D060-9FE9-C39F-EC98-2E26D9B4C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93" y="2683354"/>
            <a:ext cx="5939636" cy="111055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7D6C6D-7CD1-EA08-BC02-1BFF470BF7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56" y="5578077"/>
            <a:ext cx="5920174" cy="110691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6B4F242-A551-065E-B397-48A4900970C6}"/>
              </a:ext>
            </a:extLst>
          </p:cNvPr>
          <p:cNvSpPr txBox="1">
            <a:spLocks/>
          </p:cNvSpPr>
          <p:nvPr/>
        </p:nvSpPr>
        <p:spPr>
          <a:xfrm>
            <a:off x="547953" y="77742"/>
            <a:ext cx="11096090" cy="10010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002060"/>
                </a:solidFill>
                <a:latin typeface="Calibri" panose="020F0502020204030204"/>
              </a:rPr>
              <a:t>Caribbean Dry Season 2025-26</a:t>
            </a:r>
            <a:br>
              <a:rPr lang="en-US" sz="4000" b="1" dirty="0">
                <a:solidFill>
                  <a:srgbClr val="002060"/>
                </a:solidFill>
                <a:latin typeface="+mn-lt"/>
              </a:rPr>
            </a:br>
            <a:r>
              <a:rPr lang="en-US" sz="3600" dirty="0">
                <a:solidFill>
                  <a:srgbClr val="002060"/>
                </a:solidFill>
                <a:latin typeface="+mn-lt"/>
              </a:rPr>
              <a:t>HOW DRY?</a:t>
            </a:r>
            <a:endParaRPr lang="en-GB" sz="40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2858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5F6EB4-7E29-0691-49AF-A172E0A97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2" b="8792"/>
          <a:stretch/>
        </p:blipFill>
        <p:spPr>
          <a:xfrm>
            <a:off x="6619942" y="2366064"/>
            <a:ext cx="5196726" cy="42829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83E3B6-DB3D-EA97-78A0-003C926EB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331" y="89181"/>
            <a:ext cx="11441337" cy="1004699"/>
          </a:xfrm>
          <a:prstGeom prst="rect">
            <a:avLst/>
          </a:prstGeom>
          <a:solidFill>
            <a:srgbClr val="002060">
              <a:alpha val="20000"/>
            </a:srgb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square" lIns="80582" tIns="40291" rIns="80582" bIns="40291">
            <a:spAutoFit/>
          </a:bodyPr>
          <a:lstStyle>
            <a:defPPr>
              <a:defRPr lang="en-US"/>
            </a:defPPr>
            <a:lvl1pPr>
              <a:defRPr sz="300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algn="ctr" defTabSz="899010">
              <a:defRPr/>
            </a:pPr>
            <a:r>
              <a:rPr lang="en-029" altLang="en-US" sz="3200" kern="0" dirty="0">
                <a:solidFill>
                  <a:srgbClr val="002060"/>
                </a:solidFill>
              </a:rPr>
              <a:t>HOW DRY?</a:t>
            </a:r>
          </a:p>
          <a:p>
            <a:pPr algn="ctr" defTabSz="899010">
              <a:defRPr/>
            </a:pPr>
            <a:r>
              <a:rPr lang="en-029" altLang="en-US" sz="2800" b="1" kern="0" dirty="0">
                <a:solidFill>
                  <a:srgbClr val="002060"/>
                </a:solidFill>
                <a:latin typeface="+mn-lt"/>
              </a:rPr>
              <a:t>Short-term drought by the end of Feb. 2026 </a:t>
            </a:r>
            <a:r>
              <a:rPr kumimoji="0" lang="en-029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pockets of the region</a:t>
            </a:r>
            <a:endParaRPr lang="en-029" altLang="en-US" sz="2000" kern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DABCDE-0E39-F455-5122-FA8892417AC9}"/>
              </a:ext>
            </a:extLst>
          </p:cNvPr>
          <p:cNvSpPr txBox="1"/>
          <p:nvPr/>
        </p:nvSpPr>
        <p:spPr>
          <a:xfrm>
            <a:off x="6914052" y="1477619"/>
            <a:ext cx="490261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Probability of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least three</a:t>
            </a:r>
            <a:r>
              <a:rPr lang="en-GB" sz="2400" b="1" dirty="0"/>
              <a:t> </a:t>
            </a:r>
            <a:br>
              <a:rPr lang="en-GB" sz="2400" b="1" dirty="0"/>
            </a:br>
            <a:r>
              <a:rPr lang="en-GB" sz="2400" b="1" dirty="0"/>
              <a:t>7-day dry spells </a:t>
            </a:r>
            <a:br>
              <a:rPr lang="en-GB" sz="2400" b="1" dirty="0"/>
            </a:br>
            <a:r>
              <a:rPr lang="en-GB" sz="2400" b="1" dirty="0"/>
              <a:t>Dec. 2024 to Feb. 2025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CA1D62-821F-1F98-20FE-40C05437A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0015" y="2413799"/>
            <a:ext cx="4882027" cy="38390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5358A5-6E02-2CB1-6016-1E9A131F5471}"/>
              </a:ext>
            </a:extLst>
          </p:cNvPr>
          <p:cNvSpPr txBox="1"/>
          <p:nvPr/>
        </p:nvSpPr>
        <p:spPr bwMode="auto">
          <a:xfrm>
            <a:off x="400" y="1477619"/>
            <a:ext cx="5277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18824">
              <a:defRPr/>
            </a:pPr>
            <a:r>
              <a:rPr lang="en-US" sz="2400" b="1" kern="0" dirty="0">
                <a:solidFill>
                  <a:prstClr val="black"/>
                </a:solidFill>
                <a:cs typeface="Arial"/>
              </a:rPr>
              <a:t>Short term drought alert levels</a:t>
            </a:r>
          </a:p>
          <a:p>
            <a:pPr algn="ctr" defTabSz="1018824">
              <a:defRPr/>
            </a:pPr>
            <a:r>
              <a:rPr lang="en-US" sz="2400" b="1" kern="0" dirty="0">
                <a:solidFill>
                  <a:prstClr val="black"/>
                </a:solidFill>
                <a:cs typeface="Arial"/>
              </a:rPr>
              <a:t>at the end of February 2026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CC3B51-0A4C-BD9F-202D-9F84FF00D6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965897" y="2308616"/>
            <a:ext cx="2050120" cy="12542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1C0305-34E1-ABA5-5F05-C3A2425A74A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6262"/>
          <a:stretch/>
        </p:blipFill>
        <p:spPr>
          <a:xfrm>
            <a:off x="5084781" y="1487349"/>
            <a:ext cx="7107219" cy="515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3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CBB17-BDE2-530E-2BFD-402E08EE9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77A7A7-8BED-65B7-2AA0-7F7B06500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331" y="89181"/>
            <a:ext cx="11441337" cy="1004699"/>
          </a:xfrm>
          <a:prstGeom prst="rect">
            <a:avLst/>
          </a:prstGeom>
          <a:solidFill>
            <a:srgbClr val="002060">
              <a:alpha val="20000"/>
            </a:srgb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square" lIns="80582" tIns="40291" rIns="80582" bIns="40291">
            <a:spAutoFit/>
          </a:bodyPr>
          <a:lstStyle>
            <a:defPPr>
              <a:defRPr lang="en-US"/>
            </a:defPPr>
            <a:lvl1pPr>
              <a:defRPr sz="300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algn="ctr" defTabSz="899010">
              <a:defRPr/>
            </a:pPr>
            <a:r>
              <a:rPr lang="en-029" altLang="en-US" sz="3200" kern="0" dirty="0">
                <a:solidFill>
                  <a:srgbClr val="002060"/>
                </a:solidFill>
              </a:rPr>
              <a:t>HOW DRY?</a:t>
            </a:r>
          </a:p>
          <a:p>
            <a:pPr algn="ctr" defTabSz="899010">
              <a:defRPr/>
            </a:pPr>
            <a:r>
              <a:rPr lang="en-029" altLang="en-US" sz="2800" b="1" kern="0" dirty="0">
                <a:solidFill>
                  <a:srgbClr val="002060"/>
                </a:solidFill>
                <a:latin typeface="+mn-lt"/>
              </a:rPr>
              <a:t>Long-term drought concern at the end of May 2026 in several areas</a:t>
            </a:r>
            <a:endParaRPr lang="en-029" altLang="en-US" sz="2000" kern="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61DA15-AA44-E9B6-B1FF-C706C0C8F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5318" y="2390773"/>
            <a:ext cx="4882027" cy="38839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8C95CA3-93F2-8713-1F1C-104EE82A60E4}"/>
              </a:ext>
            </a:extLst>
          </p:cNvPr>
          <p:cNvSpPr txBox="1"/>
          <p:nvPr/>
        </p:nvSpPr>
        <p:spPr bwMode="auto">
          <a:xfrm>
            <a:off x="15703" y="1487349"/>
            <a:ext cx="5277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18824">
              <a:defRPr/>
            </a:pPr>
            <a:r>
              <a:rPr lang="en-US" sz="2400" b="1" kern="0" dirty="0">
                <a:solidFill>
                  <a:prstClr val="black"/>
                </a:solidFill>
                <a:cs typeface="Arial"/>
              </a:rPr>
              <a:t>Long term drought alert levels</a:t>
            </a:r>
          </a:p>
          <a:p>
            <a:pPr algn="ctr" defTabSz="1018824">
              <a:defRPr/>
            </a:pPr>
            <a:r>
              <a:rPr lang="en-US" sz="2400" b="1" kern="0" dirty="0">
                <a:solidFill>
                  <a:prstClr val="black"/>
                </a:solidFill>
                <a:cs typeface="Arial"/>
              </a:rPr>
              <a:t>at the end of May 2026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AFFAB5-317E-A2EF-6DA3-448B13377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62741" y="2318346"/>
            <a:ext cx="2050120" cy="12542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291D5A-EE64-F9F7-06ED-00867CA1A02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6262"/>
          <a:stretch/>
        </p:blipFill>
        <p:spPr>
          <a:xfrm>
            <a:off x="5084781" y="1487349"/>
            <a:ext cx="7107219" cy="515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8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map of the island&#10;&#10;AI-generated content may be incorrect.">
            <a:extLst>
              <a:ext uri="{FF2B5EF4-FFF2-40B4-BE49-F238E27FC236}">
                <a16:creationId xmlns:a16="http://schemas.microsoft.com/office/drawing/2014/main" id="{0288F008-A3C9-9C53-C43F-4970C8171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555992"/>
            <a:ext cx="5294716" cy="374601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map of the island&#10;&#10;AI-generated content may be incorrect.">
            <a:extLst>
              <a:ext uri="{FF2B5EF4-FFF2-40B4-BE49-F238E27FC236}">
                <a16:creationId xmlns:a16="http://schemas.microsoft.com/office/drawing/2014/main" id="{297167A3-7BBD-C63A-9635-5FD5CD5A0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17" y="1555993"/>
            <a:ext cx="5294715" cy="37460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826413-DECA-B3FB-1BB2-6990864956B7}"/>
              </a:ext>
            </a:extLst>
          </p:cNvPr>
          <p:cNvSpPr txBox="1"/>
          <p:nvPr/>
        </p:nvSpPr>
        <p:spPr>
          <a:xfrm>
            <a:off x="1552160" y="808132"/>
            <a:ext cx="297950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Short term drought concerns by the end of February 2026</a:t>
            </a:r>
            <a:endParaRPr lang="en-KN" sz="2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C0E1C9-CBD4-9F22-5EF0-32A5D05C7DC5}"/>
              </a:ext>
            </a:extLst>
          </p:cNvPr>
          <p:cNvSpPr txBox="1"/>
          <p:nvPr/>
        </p:nvSpPr>
        <p:spPr>
          <a:xfrm>
            <a:off x="7061623" y="808132"/>
            <a:ext cx="307298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Long term drought concerns by the end of May 2026</a:t>
            </a:r>
            <a:endParaRPr lang="en-KN" sz="2000" b="1" dirty="0"/>
          </a:p>
        </p:txBody>
      </p:sp>
    </p:spTree>
    <p:extLst>
      <p:ext uri="{BB962C8B-B14F-4D97-AF65-F5344CB8AC3E}">
        <p14:creationId xmlns:p14="http://schemas.microsoft.com/office/powerpoint/2010/main" val="287525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43900</TotalTime>
  <Words>1014</Words>
  <Application>Microsoft Office PowerPoint</Application>
  <PresentationFormat>Widescreen</PresentationFormat>
  <Paragraphs>106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Adobe Garamond Pro</vt:lpstr>
      <vt:lpstr>Arial</vt:lpstr>
      <vt:lpstr>Brush Script MT</vt:lpstr>
      <vt:lpstr>Calibri</vt:lpstr>
      <vt:lpstr>Calibri Light</vt:lpstr>
      <vt:lpstr>Segoe UI</vt:lpstr>
      <vt:lpstr>Trajan Pro</vt:lpstr>
      <vt:lpstr>Wingdings</vt:lpstr>
      <vt:lpstr>Office Theme</vt:lpstr>
      <vt:lpstr>1_Office Theme</vt:lpstr>
      <vt:lpstr>2_Office Theme</vt:lpstr>
      <vt:lpstr>3_Office Theme</vt:lpstr>
      <vt:lpstr>2026: Are climate extremes becoming the new norm? Clues from the 2025-26 Dry Season CariCOF climate outlooks</vt:lpstr>
      <vt:lpstr>Caribbean Dry Season 2025-26  Different ocean conditions to the historical norm?</vt:lpstr>
      <vt:lpstr>Caribbean Dry Season 2025-26  What we do not know yet ahead of the season…</vt:lpstr>
      <vt:lpstr>Caribbean Dry Season 2025-26 The scenario for the Caribbean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Caribbean Dry Season 2025-26 MILD or HOT?</vt:lpstr>
      <vt:lpstr>PowerPoint Presentation</vt:lpstr>
      <vt:lpstr>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Intersectoral partnerships to address hydrometeorological hazards and health outcomes in the Caribbean region</dc:title>
  <dc:creator>C. Van Meerbeeck</dc:creator>
  <cp:lastModifiedBy>Cedric Van Meerbeeck</cp:lastModifiedBy>
  <cp:revision>215</cp:revision>
  <dcterms:created xsi:type="dcterms:W3CDTF">2021-10-19T15:09:49Z</dcterms:created>
  <dcterms:modified xsi:type="dcterms:W3CDTF">2025-11-27T18:31:49Z</dcterms:modified>
</cp:coreProperties>
</file>